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6" r:id="rId4"/>
    <p:sldId id="267" r:id="rId5"/>
    <p:sldId id="261" r:id="rId6"/>
    <p:sldId id="270" r:id="rId7"/>
    <p:sldId id="271" r:id="rId8"/>
    <p:sldId id="272" r:id="rId9"/>
    <p:sldId id="269" r:id="rId10"/>
    <p:sldId id="264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4" r:id="rId21"/>
    <p:sldId id="283" r:id="rId22"/>
    <p:sldId id="282" r:id="rId23"/>
    <p:sldId id="285" r:id="rId24"/>
    <p:sldId id="286" r:id="rId25"/>
    <p:sldId id="287" r:id="rId26"/>
    <p:sldId id="288" r:id="rId27"/>
    <p:sldId id="289" r:id="rId28"/>
    <p:sldId id="290" r:id="rId29"/>
    <p:sldId id="291" r:id="rId30"/>
    <p:sldId id="292" r:id="rId31"/>
    <p:sldId id="293" r:id="rId32"/>
    <p:sldId id="294" r:id="rId33"/>
    <p:sldId id="295" r:id="rId34"/>
    <p:sldId id="296" r:id="rId35"/>
    <p:sldId id="297" r:id="rId36"/>
    <p:sldId id="299" r:id="rId37"/>
    <p:sldId id="300" r:id="rId38"/>
    <p:sldId id="301" r:id="rId39"/>
    <p:sldId id="302" r:id="rId40"/>
    <p:sldId id="303" r:id="rId41"/>
    <p:sldId id="304" r:id="rId42"/>
    <p:sldId id="305" r:id="rId43"/>
    <p:sldId id="265" r:id="rId44"/>
    <p:sldId id="257" r:id="rId45"/>
    <p:sldId id="298" r:id="rId46"/>
    <p:sldId id="258" r:id="rId4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35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13" Type="http://schemas.openxmlformats.org/officeDocument/2006/relationships/slide" Target="slide25.xml"/><Relationship Id="rId18" Type="http://schemas.openxmlformats.org/officeDocument/2006/relationships/slide" Target="slide35.xml"/><Relationship Id="rId3" Type="http://schemas.openxmlformats.org/officeDocument/2006/relationships/slide" Target="slide5.xml"/><Relationship Id="rId21" Type="http://schemas.openxmlformats.org/officeDocument/2006/relationships/slide" Target="slide41.xml"/><Relationship Id="rId7" Type="http://schemas.openxmlformats.org/officeDocument/2006/relationships/slide" Target="slide13.xml"/><Relationship Id="rId12" Type="http://schemas.openxmlformats.org/officeDocument/2006/relationships/slide" Target="slide23.xml"/><Relationship Id="rId17" Type="http://schemas.openxmlformats.org/officeDocument/2006/relationships/slide" Target="slide33.xml"/><Relationship Id="rId2" Type="http://schemas.openxmlformats.org/officeDocument/2006/relationships/slide" Target="slide3.xml"/><Relationship Id="rId16" Type="http://schemas.openxmlformats.org/officeDocument/2006/relationships/slide" Target="slide31.xml"/><Relationship Id="rId20" Type="http://schemas.openxmlformats.org/officeDocument/2006/relationships/slide" Target="slide39.xml"/><Relationship Id="rId1" Type="http://schemas.openxmlformats.org/officeDocument/2006/relationships/slideLayout" Target="../slideLayouts/slideLayout2.xml"/><Relationship Id="rId6" Type="http://schemas.openxmlformats.org/officeDocument/2006/relationships/slide" Target="slide11.xml"/><Relationship Id="rId11" Type="http://schemas.openxmlformats.org/officeDocument/2006/relationships/slide" Target="slide21.xml"/><Relationship Id="rId5" Type="http://schemas.openxmlformats.org/officeDocument/2006/relationships/slide" Target="slide9.xml"/><Relationship Id="rId15" Type="http://schemas.openxmlformats.org/officeDocument/2006/relationships/slide" Target="slide29.xml"/><Relationship Id="rId10" Type="http://schemas.openxmlformats.org/officeDocument/2006/relationships/slide" Target="slide19.xml"/><Relationship Id="rId19" Type="http://schemas.openxmlformats.org/officeDocument/2006/relationships/slide" Target="slide37.xml"/><Relationship Id="rId4" Type="http://schemas.openxmlformats.org/officeDocument/2006/relationships/slide" Target="slide7.xml"/><Relationship Id="rId9" Type="http://schemas.openxmlformats.org/officeDocument/2006/relationships/slide" Target="slide17.xml"/><Relationship Id="rId14" Type="http://schemas.openxmlformats.org/officeDocument/2006/relationships/slide" Target="slide27.xml"/><Relationship Id="rId22" Type="http://schemas.openxmlformats.org/officeDocument/2006/relationships/slide" Target="slide4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43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" Target="slide43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" Target="slide43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" Target="slide43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43.xm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slide" Target="slide43.xm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4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slide" Target="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9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poetryclub.com.ua/upload/poem_all/00365210.jpg" TargetMode="External"/><Relationship Id="rId13" Type="http://schemas.openxmlformats.org/officeDocument/2006/relationships/hyperlink" Target="http://img10.3lian.com/c1/newpic/05/30/62.jpg" TargetMode="External"/><Relationship Id="rId3" Type="http://schemas.openxmlformats.org/officeDocument/2006/relationships/hyperlink" Target="http://mojmirok.ucoz.ru/_fr/10/2606544.jpg" TargetMode="External"/><Relationship Id="rId7" Type="http://schemas.openxmlformats.org/officeDocument/2006/relationships/hyperlink" Target="http://tcdsbstaff.ednet.ns.ca/scroache/images/blew.gif" TargetMode="External"/><Relationship Id="rId12" Type="http://schemas.openxmlformats.org/officeDocument/2006/relationships/hyperlink" Target="http://900igr.net/datas/stikhi/7-dnej.files/0010-010-Voskresene.jpg" TargetMode="External"/><Relationship Id="rId2" Type="http://schemas.openxmlformats.org/officeDocument/2006/relationships/hyperlink" Target="http://static.skynetblogs.be/media/155496/dyn008_original_348_617_jpeg_2644856_b23f4bbc323e593d473b7f64e1d6bc55.jpg" TargetMode="External"/><Relationship Id="rId16" Type="http://schemas.openxmlformats.org/officeDocument/2006/relationships/hyperlink" Target="http://www.pozitiff.info/uploads/posts/2013-02/1360446967_21.jpg" TargetMode="External"/><Relationship Id="rId1" Type="http://schemas.openxmlformats.org/officeDocument/2006/relationships/slideLayout" Target="../slideLayouts/slideLayout9.xml"/><Relationship Id="rId6" Type="http://schemas.openxmlformats.org/officeDocument/2006/relationships/hyperlink" Target="http://www.vokrugsveta.ru/photo/thumbnails/1024/225.jpg" TargetMode="External"/><Relationship Id="rId11" Type="http://schemas.openxmlformats.org/officeDocument/2006/relationships/hyperlink" Target="http://img1.liveinternet.ru/images/attach/c/4/79/444/79444177_voron.jpg" TargetMode="External"/><Relationship Id="rId5" Type="http://schemas.openxmlformats.org/officeDocument/2006/relationships/hyperlink" Target="http://img1.liveinternet.ru/images/attach/c/8/99/918/99918943_large_5111852_Vesna_7.jpg" TargetMode="External"/><Relationship Id="rId15" Type="http://schemas.openxmlformats.org/officeDocument/2006/relationships/hyperlink" Target="http://files.jeep.org.ua/files/thumbs/t_2013_05_16_170903_516.png" TargetMode="External"/><Relationship Id="rId10" Type="http://schemas.openxmlformats.org/officeDocument/2006/relationships/hyperlink" Target="http://zanya.ru/pars_docs/refs/644/643361/643361_html_m19aae058.jpg" TargetMode="External"/><Relationship Id="rId4" Type="http://schemas.openxmlformats.org/officeDocument/2006/relationships/hyperlink" Target="http://i.bambiniya.ru/pics/product/500/70394_16722.jpg" TargetMode="External"/><Relationship Id="rId9" Type="http://schemas.openxmlformats.org/officeDocument/2006/relationships/hyperlink" Target="http://upload.wikimedia.org/wikipedia/commons/9/91/Passer_domesticus_m.jpg" TargetMode="External"/><Relationship Id="rId14" Type="http://schemas.openxmlformats.org/officeDocument/2006/relationships/hyperlink" Target="http://static.playcast.ru/uploads/2007/03/08/211143.jpg" TargetMode="Externa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hyperlink" Target="http://file.mobilmusic.ru/97/a6/b5/712611.jpg" TargetMode="External"/><Relationship Id="rId13" Type="http://schemas.openxmlformats.org/officeDocument/2006/relationships/hyperlink" Target="http://img1.liveinternet.ru/images/attach/c/5/86/432/86432357_large_98399b70fcbf.png" TargetMode="External"/><Relationship Id="rId3" Type="http://schemas.openxmlformats.org/officeDocument/2006/relationships/hyperlink" Target="http://www.greeninfo.ru/img/work/article/t_5828_4_1362404372_big_rsz.jpg" TargetMode="External"/><Relationship Id="rId7" Type="http://schemas.openxmlformats.org/officeDocument/2006/relationships/hyperlink" Target="http://www.gamekb.com/thumbs_v2/01994/1994852-easygirlgames-school-clean-up.jpg" TargetMode="External"/><Relationship Id="rId12" Type="http://schemas.openxmlformats.org/officeDocument/2006/relationships/hyperlink" Target="http://img-fotki.yandex.ru/get/4705/cadi-1986.66d/0_86121_6fbe7ad4_XL" TargetMode="External"/><Relationship Id="rId2" Type="http://schemas.openxmlformats.org/officeDocument/2006/relationships/hyperlink" Target="http://supersadovod.ru/wp-content/uploads/2013/07/Salamat.jpg" TargetMode="External"/><Relationship Id="rId16" Type="http://schemas.openxmlformats.org/officeDocument/2006/relationships/hyperlink" Target="http://12.net.ua/calendar/12month.htm" TargetMode="External"/><Relationship Id="rId1" Type="http://schemas.openxmlformats.org/officeDocument/2006/relationships/slideLayout" Target="../slideLayouts/slideLayout9.xml"/><Relationship Id="rId6" Type="http://schemas.openxmlformats.org/officeDocument/2006/relationships/hyperlink" Target="http://svatovo.ws/pic/news/big_6_201155540ae41a64_1teacher23-med.jpg" TargetMode="External"/><Relationship Id="rId11" Type="http://schemas.openxmlformats.org/officeDocument/2006/relationships/hyperlink" Target="http://m2.vgorode.ru/59919373/76490093/3.jpeg" TargetMode="External"/><Relationship Id="rId5" Type="http://schemas.openxmlformats.org/officeDocument/2006/relationships/hyperlink" Target="http://img1.liveinternet.ru/images/attach/c/7/97/442/97442703_deva102.png" TargetMode="External"/><Relationship Id="rId15" Type="http://schemas.openxmlformats.org/officeDocument/2006/relationships/hyperlink" Target="http://klasnaocinka.com.ua/ru/article/zanimatelnii-slovarik--russkogo-yazika--dlya---nac.html" TargetMode="External"/><Relationship Id="rId10" Type="http://schemas.openxmlformats.org/officeDocument/2006/relationships/hyperlink" Target="http://domkartinok.ru/_ph/85/2/545588308.jpg" TargetMode="External"/><Relationship Id="rId4" Type="http://schemas.openxmlformats.org/officeDocument/2006/relationships/hyperlink" Target="http://s41.radikal.ru/i094/1007/27/463dcfd185f3.png" TargetMode="External"/><Relationship Id="rId9" Type="http://schemas.openxmlformats.org/officeDocument/2006/relationships/hyperlink" Target="http://img1.liveinternet.ru/images/attach/c/10/110/416/110416133_81425567_f_11740372.jpg" TargetMode="External"/><Relationship Id="rId14" Type="http://schemas.openxmlformats.org/officeDocument/2006/relationships/hyperlink" Target="http://fs.nashaucheba.ru/docs/270/index-1219778.html?page=3" TargetMode="Externa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slide" Target="slide2.xml"/><Relationship Id="rId3" Type="http://schemas.openxmlformats.org/officeDocument/2006/relationships/hyperlink" Target="http://s3.uploads.ru/BdO9t.png" TargetMode="External"/><Relationship Id="rId7" Type="http://schemas.openxmlformats.org/officeDocument/2006/relationships/hyperlink" Target="http://lenagold.narod.ru/fon/clipart/s/svit/svitolk21.png" TargetMode="External"/><Relationship Id="rId2" Type="http://schemas.openxmlformats.org/officeDocument/2006/relationships/hyperlink" Target="http://elenaranko.ucoz.ru/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s1.pic4you.ru/allimage/y2012/10-26/12216/2601840.png" TargetMode="External"/><Relationship Id="rId5" Type="http://schemas.openxmlformats.org/officeDocument/2006/relationships/hyperlink" Target="http://img-fotki.yandex.ru/get/6434/136487634.a39/0_d5931_5c31a0b1_XL.png" TargetMode="External"/><Relationship Id="rId4" Type="http://schemas.openxmlformats.org/officeDocument/2006/relationships/hyperlink" Target="http://cs10561.vkontakte.ru/u111299510/-5/x_70c5f3cb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1142976" y="642918"/>
            <a:ext cx="7500990" cy="1800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7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+mj-ea"/>
                <a:cs typeface="+mj-cs"/>
              </a:rPr>
              <a:t>Словарные слова</a:t>
            </a:r>
            <a:endParaRPr kumimoji="0" lang="ru-RU" sz="7200" b="1" i="0" u="none" strike="noStrike" kern="1200" normalizeH="0" baseline="0" noProof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357290" y="2428868"/>
            <a:ext cx="7272808" cy="10001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a typeface="+mj-ea"/>
                <a:cs typeface="+mj-cs"/>
              </a:rPr>
              <a:t>З класс (часть 1)</a:t>
            </a:r>
            <a:endParaRPr lang="en-US" sz="3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a typeface="+mj-ea"/>
                <a:cs typeface="+mj-cs"/>
              </a:rPr>
              <a:t>УМК «Школа России»</a:t>
            </a:r>
            <a:endParaRPr kumimoji="0" lang="ru-RU" sz="3600" b="1" i="0" u="none" strike="noStrike" kern="1200" normalizeH="0" baseline="0" noProof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71670" y="698258"/>
            <a:ext cx="292895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hlinkClick r:id="rId2" action="ppaction://hlinksldjump"/>
              </a:rPr>
              <a:t>Алфавит</a:t>
            </a:r>
            <a:endParaRPr lang="ru-RU" sz="32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hlinkClick r:id="rId3" action="ppaction://hlinksldjump"/>
              </a:rPr>
              <a:t>Альбом</a:t>
            </a:r>
            <a:endParaRPr lang="ru-RU" sz="32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hlinkClick r:id="rId4" action="ppaction://hlinksldjump"/>
              </a:rPr>
              <a:t>Апрель</a:t>
            </a:r>
            <a:endParaRPr lang="ru-RU" sz="32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hlinkClick r:id="rId5" action="ppaction://hlinksldjump"/>
              </a:rPr>
              <a:t>Берег</a:t>
            </a:r>
            <a:endParaRPr lang="ru-RU" sz="32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hlinkClick r:id="rId6" action="ppaction://hlinksldjump"/>
              </a:rPr>
              <a:t>Берёза</a:t>
            </a:r>
            <a:endParaRPr lang="ru-RU" sz="32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hlinkClick r:id="rId7" action="ppaction://hlinksldjump"/>
              </a:rPr>
              <a:t>Ветер</a:t>
            </a:r>
            <a:endParaRPr lang="ru-RU" sz="32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hlinkClick r:id="rId8" action="ppaction://hlinksldjump"/>
              </a:rPr>
              <a:t>Воробей</a:t>
            </a:r>
            <a:endParaRPr lang="ru-RU" sz="32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hlinkClick r:id="rId9" action="ppaction://hlinksldjump"/>
              </a:rPr>
              <a:t>Ворона</a:t>
            </a:r>
            <a:endParaRPr lang="ru-RU" sz="32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hlinkClick r:id="rId10" action="ppaction://hlinksldjump"/>
              </a:rPr>
              <a:t>Воскресенье</a:t>
            </a:r>
            <a:endParaRPr lang="ru-RU" sz="32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hlinkClick r:id="rId11" action="ppaction://hlinksldjump"/>
              </a:rPr>
              <a:t>Вторник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72132" y="714356"/>
            <a:ext cx="271464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hlinkClick r:id="rId12" action="ppaction://hlinksldjump"/>
              </a:rPr>
              <a:t>Гвоздика</a:t>
            </a:r>
            <a:endParaRPr lang="ru-RU" sz="32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hlinkClick r:id="rId13" action="ppaction://hlinksldjump"/>
              </a:rPr>
              <a:t>Герой</a:t>
            </a:r>
            <a:endParaRPr lang="ru-RU" sz="32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hlinkClick r:id="rId14" action="ppaction://hlinksldjump"/>
              </a:rPr>
              <a:t>Город</a:t>
            </a:r>
            <a:endParaRPr lang="ru-RU" sz="32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hlinkClick r:id="rId15" action="ppaction://hlinksldjump"/>
              </a:rPr>
              <a:t>Горох</a:t>
            </a:r>
            <a:endParaRPr lang="ru-RU" sz="32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hlinkClick r:id="rId16" action="ppaction://hlinksldjump"/>
              </a:rPr>
              <a:t>Девочка</a:t>
            </a:r>
            <a:endParaRPr lang="ru-RU" sz="32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hlinkClick r:id="rId17" action="ppaction://hlinksldjump"/>
              </a:rPr>
              <a:t>Дежурный</a:t>
            </a:r>
            <a:endParaRPr lang="ru-RU" sz="32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hlinkClick r:id="rId18" action="ppaction://hlinksldjump"/>
              </a:rPr>
              <a:t>Декабрь</a:t>
            </a:r>
            <a:endParaRPr lang="ru-RU" sz="32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hlinkClick r:id="rId19" action="ppaction://hlinksldjump"/>
              </a:rPr>
              <a:t>Деревня</a:t>
            </a:r>
            <a:endParaRPr lang="ru-RU" sz="32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hlinkClick r:id="rId20" action="ppaction://hlinksldjump"/>
              </a:rPr>
              <a:t>Дорога</a:t>
            </a:r>
            <a:endParaRPr lang="ru-RU" sz="32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hlinkClick r:id="rId21" action="ppaction://hlinksldjump"/>
              </a:rPr>
              <a:t>Животное</a:t>
            </a:r>
            <a:endParaRPr lang="ru-RU" sz="32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4" name="Управляющая кнопка: сведения 3">
            <a:hlinkClick r:id="rId22" action="ppaction://hlinksldjump" highlightClick="1"/>
          </p:cNvPr>
          <p:cNvSpPr/>
          <p:nvPr/>
        </p:nvSpPr>
        <p:spPr>
          <a:xfrm>
            <a:off x="857224" y="4714884"/>
            <a:ext cx="500066" cy="571504"/>
          </a:xfrm>
          <a:prstGeom prst="actionButtonInformation">
            <a:avLst/>
          </a:prstGeom>
          <a:solidFill>
            <a:srgbClr val="6633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алфавит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2910" y="571480"/>
            <a:ext cx="3857652" cy="4357718"/>
          </a:xfrm>
          <a:prstGeom prst="rect">
            <a:avLst/>
          </a:prstGeom>
        </p:spPr>
      </p:pic>
      <p:sp>
        <p:nvSpPr>
          <p:cNvPr id="5" name="Скругленный прямоугольник 4"/>
          <p:cNvSpPr/>
          <p:nvPr/>
        </p:nvSpPr>
        <p:spPr>
          <a:xfrm>
            <a:off x="4572000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572000" y="648618"/>
            <a:ext cx="3528392" cy="72008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лф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вит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572000" y="642918"/>
            <a:ext cx="3528392" cy="720080"/>
          </a:xfrm>
          <a:prstGeom prst="roundRect">
            <a:avLst/>
          </a:prstGeom>
          <a:solidFill>
            <a:srgbClr val="6633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_лф_вит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572000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286116" y="4286256"/>
            <a:ext cx="4929222" cy="1571636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Совокупность букв, принятых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в письменности какого-нибудь языка и расположенных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в определенном порядке.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286116" y="4286256"/>
            <a:ext cx="4929222" cy="1571636"/>
          </a:xfrm>
          <a:prstGeom prst="roundRect">
            <a:avLst/>
          </a:prstGeom>
          <a:solidFill>
            <a:srgbClr val="F4740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Лексическое значение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286116" y="4286256"/>
            <a:ext cx="4929222" cy="1571636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Облако 11">
            <a:hlinkClick r:id="rId3" action="ppaction://hlinksldjump"/>
          </p:cNvPr>
          <p:cNvSpPr/>
          <p:nvPr/>
        </p:nvSpPr>
        <p:spPr>
          <a:xfrm>
            <a:off x="5357818" y="1928802"/>
            <a:ext cx="2428892" cy="185738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Задания</a:t>
            </a:r>
            <a:endParaRPr lang="ru-RU" sz="2800" b="1" dirty="0"/>
          </a:p>
        </p:txBody>
      </p:sp>
      <p:sp>
        <p:nvSpPr>
          <p:cNvPr id="13" name="Стрелка вправо 12">
            <a:hlinkClick r:id="" action="ppaction://hlinkshowjump?jump=nextslide"/>
          </p:cNvPr>
          <p:cNvSpPr/>
          <p:nvPr/>
        </p:nvSpPr>
        <p:spPr>
          <a:xfrm>
            <a:off x="4572000" y="6072206"/>
            <a:ext cx="3143272" cy="714380"/>
          </a:xfrm>
          <a:prstGeom prst="rightArrow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Этимология</a:t>
            </a:r>
            <a:endParaRPr lang="ru-RU" sz="2000" b="1" dirty="0"/>
          </a:p>
        </p:txBody>
      </p:sp>
      <p:sp>
        <p:nvSpPr>
          <p:cNvPr id="15" name="Управляющая кнопка: домой 14">
            <a:hlinkClick r:id="rId4" action="ppaction://hlinksldjump" highlightClick="1"/>
          </p:cNvPr>
          <p:cNvSpPr/>
          <p:nvPr/>
        </p:nvSpPr>
        <p:spPr>
          <a:xfrm>
            <a:off x="2214546" y="5857892"/>
            <a:ext cx="571504" cy="571504"/>
          </a:xfrm>
          <a:prstGeom prst="actionButtonHome">
            <a:avLst/>
          </a:prstGeom>
          <a:solidFill>
            <a:srgbClr val="6633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684213" y="714356"/>
            <a:ext cx="8031191" cy="449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/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</a:rPr>
              <a:t>«Алфавит» состоит из слов = Альфа + Вита - буквы греческого языка. </a:t>
            </a:r>
            <a:r>
              <a:rPr lang="ru-RU" sz="2600" dirty="0" err="1" smtClean="0">
                <a:solidFill>
                  <a:schemeClr val="bg2">
                    <a:lumMod val="25000"/>
                  </a:schemeClr>
                </a:solidFill>
              </a:rPr>
              <a:t>А́льфа</a:t>
            </a:r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</a:rPr>
              <a:t> – первая буква греческого алфавита. </a:t>
            </a:r>
            <a:r>
              <a:rPr lang="ru-RU" sz="2600" b="1" dirty="0" smtClean="0">
                <a:solidFill>
                  <a:schemeClr val="bg2">
                    <a:lumMod val="25000"/>
                  </a:schemeClr>
                </a:solidFill>
              </a:rPr>
              <a:t>А</a:t>
            </a:r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</a:rPr>
              <a:t> похожа на перевернутую вниз рогами голову быка. Бык на языке древних воинствующих народов Аравии назывался алеф. Вита –  вторая буква греческого алфавита. Вторая буква алфавита была похожа на дом. Дом назывался  бет.  </a:t>
            </a:r>
            <a:r>
              <a:rPr lang="ru-RU" sz="2600" b="1" dirty="0" err="1" smtClean="0">
                <a:solidFill>
                  <a:schemeClr val="bg2">
                    <a:lumMod val="25000"/>
                  </a:schemeClr>
                </a:solidFill>
              </a:rPr>
              <a:t>Алефбет</a:t>
            </a:r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</a:rPr>
              <a:t> – это название состоит как бы из двух склеенных первых букв древней азбуки. Во время своих путешествии слово </a:t>
            </a:r>
            <a:r>
              <a:rPr lang="ru-RU" sz="2600" b="1" dirty="0" err="1" smtClean="0">
                <a:solidFill>
                  <a:schemeClr val="bg2">
                    <a:lumMod val="25000"/>
                  </a:schemeClr>
                </a:solidFill>
              </a:rPr>
              <a:t>алефбет</a:t>
            </a:r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</a:rPr>
              <a:t> все время изменялось и дошло до нас как  алфавит.</a:t>
            </a:r>
            <a:endParaRPr lang="ru-RU" sz="26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Управляющая кнопка: в начало 2">
            <a:hlinkClick r:id="rId2" action="ppaction://hlinksldjump" highlightClick="1"/>
          </p:cNvPr>
          <p:cNvSpPr/>
          <p:nvPr/>
        </p:nvSpPr>
        <p:spPr>
          <a:xfrm>
            <a:off x="2571736" y="5929330"/>
            <a:ext cx="928694" cy="500066"/>
          </a:xfrm>
          <a:prstGeom prst="actionButtonBeginning">
            <a:avLst/>
          </a:prstGeom>
          <a:solidFill>
            <a:srgbClr val="6633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3576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786182" y="3786190"/>
            <a:ext cx="4929222" cy="1571636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 smtClean="0">
              <a:latin typeface="Arial" pitchFamily="34" charset="0"/>
              <a:cs typeface="Arial" pitchFamily="34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Переплетенные плотные листы для рисования, автографов, коллекций, фотографий.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786182" y="3786190"/>
            <a:ext cx="4929222" cy="1571636"/>
          </a:xfrm>
          <a:prstGeom prst="roundRect">
            <a:avLst/>
          </a:prstGeom>
          <a:solidFill>
            <a:srgbClr val="F4740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Лексическое значение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786182" y="3786190"/>
            <a:ext cx="4929222" cy="1571636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Облако 18">
            <a:hlinkClick r:id="rId2" action="ppaction://hlinksldjump"/>
          </p:cNvPr>
          <p:cNvSpPr/>
          <p:nvPr/>
        </p:nvSpPr>
        <p:spPr>
          <a:xfrm>
            <a:off x="5786446" y="1643050"/>
            <a:ext cx="2428892" cy="185738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Задания</a:t>
            </a:r>
            <a:endParaRPr lang="ru-RU" sz="2800" b="1" dirty="0"/>
          </a:p>
        </p:txBody>
      </p:sp>
      <p:sp>
        <p:nvSpPr>
          <p:cNvPr id="20" name="Стрелка вправо 19">
            <a:hlinkClick r:id="" action="ppaction://hlinkshowjump?jump=nextslide"/>
          </p:cNvPr>
          <p:cNvSpPr/>
          <p:nvPr/>
        </p:nvSpPr>
        <p:spPr>
          <a:xfrm>
            <a:off x="4143372" y="5857892"/>
            <a:ext cx="3143272" cy="714380"/>
          </a:xfrm>
          <a:prstGeom prst="rightArrow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Этимология</a:t>
            </a:r>
            <a:endParaRPr lang="ru-RU" sz="2000" b="1" dirty="0"/>
          </a:p>
        </p:txBody>
      </p:sp>
      <p:pic>
        <p:nvPicPr>
          <p:cNvPr id="15" name="Рисунок 14" descr="альбом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035" y="1428736"/>
            <a:ext cx="3500461" cy="4286280"/>
          </a:xfrm>
          <a:prstGeom prst="rect">
            <a:avLst/>
          </a:prstGeom>
        </p:spPr>
      </p:pic>
      <p:sp>
        <p:nvSpPr>
          <p:cNvPr id="16" name="Скругленный прямоугольник 15"/>
          <p:cNvSpPr/>
          <p:nvPr/>
        </p:nvSpPr>
        <p:spPr>
          <a:xfrm>
            <a:off x="3000364" y="714356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000364" y="720056"/>
            <a:ext cx="3528392" cy="72008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льбом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000364" y="714356"/>
            <a:ext cx="3528392" cy="720080"/>
          </a:xfrm>
          <a:prstGeom prst="roundRect">
            <a:avLst/>
          </a:prstGeom>
          <a:solidFill>
            <a:srgbClr val="6633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_льбом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2972434" y="708656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Управляющая кнопка: домой 22">
            <a:hlinkClick r:id="rId4" action="ppaction://hlinksldjump" highlightClick="1"/>
          </p:cNvPr>
          <p:cNvSpPr/>
          <p:nvPr/>
        </p:nvSpPr>
        <p:spPr>
          <a:xfrm>
            <a:off x="2214546" y="5857892"/>
            <a:ext cx="571504" cy="571504"/>
          </a:xfrm>
          <a:prstGeom prst="actionButtonHome">
            <a:avLst/>
          </a:prstGeom>
          <a:solidFill>
            <a:srgbClr val="6633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684213" y="714356"/>
            <a:ext cx="8031191" cy="449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/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</a:rPr>
              <a:t>По-латыни  </a:t>
            </a:r>
            <a:r>
              <a:rPr lang="ru-RU" sz="2600" dirty="0" err="1" smtClean="0">
                <a:solidFill>
                  <a:schemeClr val="bg2">
                    <a:lumMod val="25000"/>
                  </a:schemeClr>
                </a:solidFill>
              </a:rPr>
              <a:t>album</a:t>
            </a:r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</a:rPr>
              <a:t> означает «белый». В Древнем Риме альбомом называли доску, покрытую белым гипсом. На этой белой доске писали разные сообщения, распоряжения, имена отличившихся воинов и выставляли ее для всеобщего обозрения в местах, где собиралось много народу. А для средневекового рыцаря альбом был тетрадкой обязательно из белых листков, в которой могли быть история древнего рода, рыцарские гербы, девизы и мудрые высказывания знаменитых людей. Нынешние альбомы не всегда белые, хотя и называются по-старому.</a:t>
            </a:r>
            <a:endParaRPr lang="ru-RU" sz="26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Управляющая кнопка: в начало 2">
            <a:hlinkClick r:id="rId2" action="ppaction://hlinksldjump" highlightClick="1"/>
          </p:cNvPr>
          <p:cNvSpPr/>
          <p:nvPr/>
        </p:nvSpPr>
        <p:spPr>
          <a:xfrm>
            <a:off x="2500298" y="5929330"/>
            <a:ext cx="928694" cy="500066"/>
          </a:xfrm>
          <a:prstGeom prst="actionButtonBeginning">
            <a:avLst/>
          </a:prstGeom>
          <a:solidFill>
            <a:srgbClr val="6633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242740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786182" y="3786190"/>
            <a:ext cx="4929222" cy="1571636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Четвертый месяц календарного года.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786182" y="3786190"/>
            <a:ext cx="4929222" cy="1571636"/>
          </a:xfrm>
          <a:prstGeom prst="roundRect">
            <a:avLst/>
          </a:prstGeom>
          <a:solidFill>
            <a:srgbClr val="F4740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Лексическое значение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786182" y="3786190"/>
            <a:ext cx="4929222" cy="1571636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Облако 18">
            <a:hlinkClick r:id="rId2" action="ppaction://hlinksldjump"/>
          </p:cNvPr>
          <p:cNvSpPr/>
          <p:nvPr/>
        </p:nvSpPr>
        <p:spPr>
          <a:xfrm>
            <a:off x="5786446" y="1643050"/>
            <a:ext cx="2428892" cy="185738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Задания</a:t>
            </a:r>
            <a:endParaRPr lang="ru-RU" sz="2800" b="1" dirty="0"/>
          </a:p>
        </p:txBody>
      </p:sp>
      <p:sp>
        <p:nvSpPr>
          <p:cNvPr id="20" name="Стрелка вправо 19">
            <a:hlinkClick r:id="" action="ppaction://hlinkshowjump?jump=nextslide"/>
          </p:cNvPr>
          <p:cNvSpPr/>
          <p:nvPr/>
        </p:nvSpPr>
        <p:spPr>
          <a:xfrm>
            <a:off x="4143372" y="5857892"/>
            <a:ext cx="3143272" cy="714380"/>
          </a:xfrm>
          <a:prstGeom prst="rightArrow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Этимология</a:t>
            </a:r>
            <a:endParaRPr lang="ru-RU" sz="2000" b="1" dirty="0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242740" y="6486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242740" y="654318"/>
            <a:ext cx="3528392" cy="72008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А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прель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214810" y="642918"/>
            <a:ext cx="3528392" cy="720080"/>
          </a:xfrm>
          <a:prstGeom prst="roundRect">
            <a:avLst/>
          </a:prstGeom>
          <a:solidFill>
            <a:srgbClr val="6633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_прель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214810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Рисунок 21" descr="апрель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2" y="785794"/>
            <a:ext cx="3143272" cy="4429156"/>
          </a:xfrm>
          <a:prstGeom prst="rect">
            <a:avLst/>
          </a:prstGeom>
        </p:spPr>
      </p:pic>
      <p:sp>
        <p:nvSpPr>
          <p:cNvPr id="15" name="Управляющая кнопка: домой 14">
            <a:hlinkClick r:id="rId4" action="ppaction://hlinksldjump" highlightClick="1"/>
          </p:cNvPr>
          <p:cNvSpPr/>
          <p:nvPr/>
        </p:nvSpPr>
        <p:spPr>
          <a:xfrm>
            <a:off x="2214546" y="5857892"/>
            <a:ext cx="571504" cy="571504"/>
          </a:xfrm>
          <a:prstGeom prst="actionButtonHome">
            <a:avLst/>
          </a:prstGeom>
          <a:solidFill>
            <a:srgbClr val="6633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714349" y="928670"/>
            <a:ext cx="785818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/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Заимствованное из  старославянского    языка,  где  </a:t>
            </a:r>
            <a:r>
              <a:rPr lang="ru-RU" sz="2800" dirty="0" err="1" smtClean="0">
                <a:solidFill>
                  <a:schemeClr val="bg2">
                    <a:lumMod val="25000"/>
                  </a:schemeClr>
                </a:solidFill>
              </a:rPr>
              <a:t>априль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  передает </a:t>
            </a:r>
            <a:r>
              <a:rPr lang="ru-RU" sz="2800" dirty="0" err="1" smtClean="0">
                <a:solidFill>
                  <a:schemeClr val="bg2">
                    <a:lumMod val="25000"/>
                  </a:schemeClr>
                </a:solidFill>
              </a:rPr>
              <a:t>ср.-греческий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  </a:t>
            </a:r>
            <a:r>
              <a:rPr lang="en-US" sz="2800" dirty="0" err="1" smtClean="0">
                <a:solidFill>
                  <a:schemeClr val="bg2">
                    <a:lumMod val="25000"/>
                  </a:schemeClr>
                </a:solidFill>
              </a:rPr>
              <a:t>aprili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,  скорее всего, родственного     </a:t>
            </a:r>
            <a:r>
              <a:rPr lang="en-US" sz="2800" dirty="0" err="1" smtClean="0">
                <a:solidFill>
                  <a:schemeClr val="bg2">
                    <a:lumMod val="25000"/>
                  </a:schemeClr>
                </a:solidFill>
              </a:rPr>
              <a:t>apicus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,  «согреваемый   солнцем».  Апрель  буквально - «солнечный,       теплый».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Управляющая кнопка: в начало 2">
            <a:hlinkClick r:id="" action="ppaction://hlinkshowjump?jump=previousslide" highlightClick="1"/>
          </p:cNvPr>
          <p:cNvSpPr/>
          <p:nvPr/>
        </p:nvSpPr>
        <p:spPr>
          <a:xfrm>
            <a:off x="2500298" y="5857892"/>
            <a:ext cx="928694" cy="500066"/>
          </a:xfrm>
          <a:prstGeom prst="actionButtonBeginning">
            <a:avLst/>
          </a:prstGeom>
          <a:solidFill>
            <a:srgbClr val="6633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3576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357686" y="648618"/>
            <a:ext cx="3528392" cy="72008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Б</a:t>
            </a: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е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р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г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357686" y="642918"/>
            <a:ext cx="3528392" cy="720080"/>
          </a:xfrm>
          <a:prstGeom prst="roundRect">
            <a:avLst/>
          </a:prstGeom>
          <a:solidFill>
            <a:srgbClr val="6633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Бер_г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3576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714744" y="3786190"/>
            <a:ext cx="4929222" cy="1571636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Край земли около воды.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714744" y="3786190"/>
            <a:ext cx="4929222" cy="1571636"/>
          </a:xfrm>
          <a:prstGeom prst="roundRect">
            <a:avLst/>
          </a:prstGeom>
          <a:solidFill>
            <a:srgbClr val="F4740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Лексическое значение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714744" y="3786190"/>
            <a:ext cx="4929222" cy="1571636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Облако 18">
            <a:hlinkClick r:id="rId2" action="ppaction://hlinksldjump"/>
          </p:cNvPr>
          <p:cNvSpPr/>
          <p:nvPr/>
        </p:nvSpPr>
        <p:spPr>
          <a:xfrm>
            <a:off x="5786446" y="1643050"/>
            <a:ext cx="2428892" cy="185738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Задания</a:t>
            </a:r>
            <a:endParaRPr lang="ru-RU" sz="2800" b="1" dirty="0"/>
          </a:p>
        </p:txBody>
      </p:sp>
      <p:sp>
        <p:nvSpPr>
          <p:cNvPr id="20" name="Стрелка вправо 19">
            <a:hlinkClick r:id="" action="ppaction://hlinkshowjump?jump=nextslide"/>
          </p:cNvPr>
          <p:cNvSpPr/>
          <p:nvPr/>
        </p:nvSpPr>
        <p:spPr>
          <a:xfrm>
            <a:off x="4286248" y="5715016"/>
            <a:ext cx="3143272" cy="714380"/>
          </a:xfrm>
          <a:prstGeom prst="rightArrow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Этимология</a:t>
            </a:r>
            <a:endParaRPr lang="ru-RU" sz="2000" b="1" dirty="0"/>
          </a:p>
        </p:txBody>
      </p:sp>
      <p:pic>
        <p:nvPicPr>
          <p:cNvPr id="15" name="Рисунок 14" descr="берег.jpg"/>
          <p:cNvPicPr>
            <a:picLocks noChangeAspect="1"/>
          </p:cNvPicPr>
          <p:nvPr/>
        </p:nvPicPr>
        <p:blipFill>
          <a:blip r:embed="rId3"/>
          <a:srcRect l="17187" t="6666" r="40625" b="6667"/>
          <a:stretch>
            <a:fillRect/>
          </a:stretch>
        </p:blipFill>
        <p:spPr>
          <a:xfrm>
            <a:off x="642910" y="785794"/>
            <a:ext cx="2857520" cy="4540282"/>
          </a:xfrm>
          <a:prstGeom prst="rect">
            <a:avLst/>
          </a:prstGeom>
        </p:spPr>
      </p:pic>
      <p:sp>
        <p:nvSpPr>
          <p:cNvPr id="16" name="Управляющая кнопка: домой 15">
            <a:hlinkClick r:id="rId4" action="ppaction://hlinksldjump" highlightClick="1"/>
          </p:cNvPr>
          <p:cNvSpPr/>
          <p:nvPr/>
        </p:nvSpPr>
        <p:spPr>
          <a:xfrm>
            <a:off x="2214546" y="5857892"/>
            <a:ext cx="571504" cy="571504"/>
          </a:xfrm>
          <a:prstGeom prst="actionButtonHome">
            <a:avLst/>
          </a:prstGeom>
          <a:solidFill>
            <a:srgbClr val="6633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684213" y="714356"/>
            <a:ext cx="8031191" cy="2277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342900" indent="-342900"/>
            <a:endParaRPr lang="ru-RU" sz="1200" dirty="0"/>
          </a:p>
          <a:p>
            <a:pPr algn="just"/>
            <a:r>
              <a:rPr lang="ru-RU" b="1" dirty="0"/>
              <a:t> </a:t>
            </a:r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</a:rPr>
              <a:t>Индоевропейское происхождение слова (</a:t>
            </a:r>
            <a:r>
              <a:rPr lang="ru-RU" sz="2600" dirty="0" err="1" smtClean="0">
                <a:solidFill>
                  <a:schemeClr val="bg2">
                    <a:lumMod val="25000"/>
                  </a:schemeClr>
                </a:solidFill>
              </a:rPr>
              <a:t>болг</a:t>
            </a:r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</a:rPr>
              <a:t>. </a:t>
            </a:r>
            <a:r>
              <a:rPr lang="ru-RU" sz="2600" b="1" dirty="0" err="1" smtClean="0">
                <a:solidFill>
                  <a:schemeClr val="bg2">
                    <a:lumMod val="25000"/>
                  </a:schemeClr>
                </a:solidFill>
              </a:rPr>
              <a:t>бряг</a:t>
            </a:r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</a:rPr>
              <a:t> «берег, возвышение», </a:t>
            </a:r>
            <a:r>
              <a:rPr lang="ru-RU" sz="2600" dirty="0" err="1" smtClean="0">
                <a:solidFill>
                  <a:schemeClr val="bg2">
                    <a:lumMod val="25000"/>
                  </a:schemeClr>
                </a:solidFill>
              </a:rPr>
              <a:t>словацк</a:t>
            </a:r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</a:rPr>
              <a:t>. </a:t>
            </a:r>
            <a:r>
              <a:rPr lang="ru-RU" sz="2600" b="1" dirty="0" err="1" smtClean="0">
                <a:solidFill>
                  <a:schemeClr val="bg2">
                    <a:lumMod val="25000"/>
                  </a:schemeClr>
                </a:solidFill>
              </a:rPr>
              <a:t>breh</a:t>
            </a:r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</a:rPr>
              <a:t> «берег, холм, склон горы», нем. </a:t>
            </a:r>
            <a:r>
              <a:rPr lang="ru-RU" sz="2600" b="1" dirty="0" err="1" smtClean="0">
                <a:solidFill>
                  <a:schemeClr val="bg2">
                    <a:lumMod val="25000"/>
                  </a:schemeClr>
                </a:solidFill>
              </a:rPr>
              <a:t>Berg</a:t>
            </a:r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</a:rPr>
              <a:t> «гора», </a:t>
            </a:r>
            <a:r>
              <a:rPr lang="ru-RU" sz="2600" dirty="0" err="1" smtClean="0">
                <a:solidFill>
                  <a:schemeClr val="bg2">
                    <a:lumMod val="25000"/>
                  </a:schemeClr>
                </a:solidFill>
              </a:rPr>
              <a:t>арм</a:t>
            </a:r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</a:rPr>
              <a:t>. </a:t>
            </a:r>
            <a:r>
              <a:rPr lang="ru-RU" sz="2600" b="1" dirty="0" err="1" smtClean="0">
                <a:solidFill>
                  <a:schemeClr val="bg2">
                    <a:lumMod val="25000"/>
                  </a:schemeClr>
                </a:solidFill>
              </a:rPr>
              <a:t>barjr</a:t>
            </a:r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</a:rPr>
              <a:t> «высокий», кельт. </a:t>
            </a:r>
            <a:r>
              <a:rPr lang="ru-RU" sz="2600" b="1" dirty="0" err="1" smtClean="0">
                <a:solidFill>
                  <a:schemeClr val="bg2">
                    <a:lumMod val="25000"/>
                  </a:schemeClr>
                </a:solidFill>
              </a:rPr>
              <a:t>brig</a:t>
            </a:r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</a:rPr>
              <a:t> «гора»). Первоначальное значение «возвышение, высота», затем – «гора», «высокий (правый) берег» </a:t>
            </a:r>
            <a:endParaRPr lang="ru-RU" sz="26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Управляющая кнопка: в начало 2">
            <a:hlinkClick r:id="" action="ppaction://hlinkshowjump?jump=previousslide" highlightClick="1"/>
          </p:cNvPr>
          <p:cNvSpPr/>
          <p:nvPr/>
        </p:nvSpPr>
        <p:spPr>
          <a:xfrm>
            <a:off x="2500298" y="5857892"/>
            <a:ext cx="928694" cy="500066"/>
          </a:xfrm>
          <a:prstGeom prst="actionButtonBeginning">
            <a:avLst/>
          </a:prstGeom>
          <a:solidFill>
            <a:srgbClr val="6633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dyn008_original_348_617_jpeg_2644856_b23f4bbc323e593d473b7f64e1d6bc55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42910" y="642918"/>
            <a:ext cx="3571900" cy="5201606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43576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357686" y="648618"/>
            <a:ext cx="3528392" cy="72008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Б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</a:t>
            </a: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рёза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357686" y="642918"/>
            <a:ext cx="3528392" cy="720080"/>
          </a:xfrm>
          <a:prstGeom prst="roundRect">
            <a:avLst/>
          </a:prstGeom>
          <a:solidFill>
            <a:srgbClr val="6633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Б_рёза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3576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500430" y="3786190"/>
            <a:ext cx="4929222" cy="1571636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Лиственное дерево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с белой корой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и  сердцевидными листьями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500430" y="3786190"/>
            <a:ext cx="4929222" cy="1571636"/>
          </a:xfrm>
          <a:prstGeom prst="roundRect">
            <a:avLst/>
          </a:prstGeom>
          <a:solidFill>
            <a:srgbClr val="F4740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Лексическое значение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500430" y="3786190"/>
            <a:ext cx="4929222" cy="1571636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Облако 18">
            <a:hlinkClick r:id="rId3" action="ppaction://hlinksldjump"/>
          </p:cNvPr>
          <p:cNvSpPr/>
          <p:nvPr/>
        </p:nvSpPr>
        <p:spPr>
          <a:xfrm>
            <a:off x="5786446" y="1643050"/>
            <a:ext cx="2428892" cy="185738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Задания</a:t>
            </a:r>
            <a:endParaRPr lang="ru-RU" sz="2800" b="1" dirty="0"/>
          </a:p>
        </p:txBody>
      </p:sp>
      <p:sp>
        <p:nvSpPr>
          <p:cNvPr id="20" name="Стрелка вправо 19">
            <a:hlinkClick r:id="" action="ppaction://hlinkshowjump?jump=nextslide"/>
          </p:cNvPr>
          <p:cNvSpPr/>
          <p:nvPr/>
        </p:nvSpPr>
        <p:spPr>
          <a:xfrm>
            <a:off x="4500562" y="5643578"/>
            <a:ext cx="3143272" cy="714380"/>
          </a:xfrm>
          <a:prstGeom prst="rightArrow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Этимология</a:t>
            </a:r>
            <a:endParaRPr lang="ru-RU" sz="2000" b="1" dirty="0"/>
          </a:p>
        </p:txBody>
      </p:sp>
      <p:sp>
        <p:nvSpPr>
          <p:cNvPr id="15" name="Управляющая кнопка: домой 14">
            <a:hlinkClick r:id="rId4" action="ppaction://hlinksldjump" highlightClick="1"/>
          </p:cNvPr>
          <p:cNvSpPr/>
          <p:nvPr/>
        </p:nvSpPr>
        <p:spPr>
          <a:xfrm>
            <a:off x="2214546" y="5857892"/>
            <a:ext cx="571504" cy="571504"/>
          </a:xfrm>
          <a:prstGeom prst="actionButtonHome">
            <a:avLst/>
          </a:prstGeom>
          <a:solidFill>
            <a:srgbClr val="6633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684213" y="714356"/>
            <a:ext cx="8031191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342900" indent="-342900"/>
            <a:endParaRPr lang="ru-RU" sz="1200" dirty="0"/>
          </a:p>
          <a:p>
            <a:pPr algn="just"/>
            <a:r>
              <a:rPr lang="ru-RU" b="1" dirty="0"/>
              <a:t> </a:t>
            </a:r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</a:rPr>
              <a:t>Берёза получила название по цвету коры. У древних славян существовало слово </a:t>
            </a:r>
            <a:r>
              <a:rPr lang="ru-RU" sz="2600" b="1" dirty="0" err="1" smtClean="0">
                <a:solidFill>
                  <a:schemeClr val="bg2">
                    <a:lumMod val="25000"/>
                  </a:schemeClr>
                </a:solidFill>
              </a:rPr>
              <a:t>бер</a:t>
            </a:r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</a:rPr>
              <a:t>, означающее «светлый», «ясный», «блестящий», «белый». Именно от </a:t>
            </a:r>
            <a:r>
              <a:rPr lang="ru-RU" sz="2600" b="1" dirty="0" err="1" smtClean="0">
                <a:solidFill>
                  <a:schemeClr val="bg2">
                    <a:lumMod val="25000"/>
                  </a:schemeClr>
                </a:solidFill>
              </a:rPr>
              <a:t>бер</a:t>
            </a:r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</a:rPr>
              <a:t> и образовалась сначала </a:t>
            </a:r>
            <a:r>
              <a:rPr lang="ru-RU" sz="2600" dirty="0" err="1" smtClean="0">
                <a:solidFill>
                  <a:schemeClr val="bg2">
                    <a:lumMod val="25000"/>
                  </a:schemeClr>
                </a:solidFill>
              </a:rPr>
              <a:t>берза</a:t>
            </a:r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</a:rPr>
              <a:t>, а потом берёза. Хотя мы и считаем берёзу исконно русским деревом, символом России, название его знакомо большинству индоевропейских народов. Оно восходит к корню, уходящему в глубокую древность, и обозначает не только белизну, но и блеск. Название коры берёзы – береста – связано с тем же корнем.</a:t>
            </a:r>
            <a:endParaRPr lang="ru-RU" sz="26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Управляющая кнопка: в начало 2">
            <a:hlinkClick r:id="" action="ppaction://hlinkshowjump?jump=previousslide" highlightClick="1"/>
          </p:cNvPr>
          <p:cNvSpPr/>
          <p:nvPr/>
        </p:nvSpPr>
        <p:spPr>
          <a:xfrm>
            <a:off x="2500298" y="5857892"/>
            <a:ext cx="928694" cy="500066"/>
          </a:xfrm>
          <a:prstGeom prst="actionButtonBeginning">
            <a:avLst/>
          </a:prstGeom>
          <a:solidFill>
            <a:srgbClr val="6633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3576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357686" y="648618"/>
            <a:ext cx="3528392" cy="72008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Вет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</a:t>
            </a: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</a:t>
            </a:r>
            <a:endParaRPr lang="ru-RU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357686" y="642918"/>
            <a:ext cx="3528392" cy="720080"/>
          </a:xfrm>
          <a:prstGeom prst="roundRect">
            <a:avLst/>
          </a:prstGeom>
          <a:solidFill>
            <a:srgbClr val="6633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Вет_р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3576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500430" y="3786190"/>
            <a:ext cx="4929222" cy="1571636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Движение, поток воздуха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в горизонтальном направлении.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500430" y="3786190"/>
            <a:ext cx="4929222" cy="1571636"/>
          </a:xfrm>
          <a:prstGeom prst="roundRect">
            <a:avLst/>
          </a:prstGeom>
          <a:solidFill>
            <a:srgbClr val="F4740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Лексическое значение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500430" y="3786190"/>
            <a:ext cx="4929222" cy="1571636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Облако 18">
            <a:hlinkClick r:id="rId2" action="ppaction://hlinksldjump"/>
          </p:cNvPr>
          <p:cNvSpPr/>
          <p:nvPr/>
        </p:nvSpPr>
        <p:spPr>
          <a:xfrm>
            <a:off x="5786446" y="1643050"/>
            <a:ext cx="2428892" cy="185738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Задания</a:t>
            </a:r>
            <a:endParaRPr lang="ru-RU" sz="2800" b="1" dirty="0"/>
          </a:p>
        </p:txBody>
      </p:sp>
      <p:sp>
        <p:nvSpPr>
          <p:cNvPr id="20" name="Стрелка вправо 19">
            <a:hlinkClick r:id="" action="ppaction://hlinkshowjump?jump=nextslide"/>
          </p:cNvPr>
          <p:cNvSpPr/>
          <p:nvPr/>
        </p:nvSpPr>
        <p:spPr>
          <a:xfrm>
            <a:off x="4572000" y="5643578"/>
            <a:ext cx="3143272" cy="714380"/>
          </a:xfrm>
          <a:prstGeom prst="rightArrow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Этимология</a:t>
            </a:r>
            <a:endParaRPr lang="ru-RU" sz="2000" b="1" dirty="0"/>
          </a:p>
        </p:txBody>
      </p:sp>
      <p:pic>
        <p:nvPicPr>
          <p:cNvPr id="1026" name="Picture 2" descr="C:\Users\Администратор\Desktop\мастерские\cорбонка\словарные слова\картинки\ветер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642918"/>
            <a:ext cx="4000528" cy="3258575"/>
          </a:xfrm>
          <a:prstGeom prst="rect">
            <a:avLst/>
          </a:prstGeom>
          <a:noFill/>
        </p:spPr>
      </p:pic>
      <p:sp>
        <p:nvSpPr>
          <p:cNvPr id="15" name="Управляющая кнопка: домой 14">
            <a:hlinkClick r:id="rId4" action="ppaction://hlinksldjump" highlightClick="1"/>
          </p:cNvPr>
          <p:cNvSpPr/>
          <p:nvPr/>
        </p:nvSpPr>
        <p:spPr>
          <a:xfrm>
            <a:off x="2214546" y="5857892"/>
            <a:ext cx="571504" cy="571504"/>
          </a:xfrm>
          <a:prstGeom prst="actionButtonHome">
            <a:avLst/>
          </a:prstGeom>
          <a:solidFill>
            <a:srgbClr val="6633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684213" y="714356"/>
            <a:ext cx="8031191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342900" indent="-342900"/>
            <a:endParaRPr lang="ru-RU" sz="1200" dirty="0"/>
          </a:p>
          <a:p>
            <a:pPr algn="just"/>
            <a:r>
              <a:rPr lang="ru-RU" b="1" dirty="0"/>
              <a:t> </a:t>
            </a:r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</a:rPr>
              <a:t>В древнерусском языке </a:t>
            </a:r>
            <a:r>
              <a:rPr lang="ru-RU" sz="2600" dirty="0" err="1" smtClean="0">
                <a:solidFill>
                  <a:schemeClr val="bg2">
                    <a:lumMod val="25000"/>
                  </a:schemeClr>
                </a:solidFill>
              </a:rPr>
              <a:t>ветр</a:t>
            </a:r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</a:rPr>
              <a:t>, ветреный, ветрило означало парус, </a:t>
            </a:r>
            <a:r>
              <a:rPr lang="ru-RU" sz="2600" dirty="0" err="1" smtClean="0">
                <a:solidFill>
                  <a:schemeClr val="bg2">
                    <a:lumMod val="25000"/>
                  </a:schemeClr>
                </a:solidFill>
              </a:rPr>
              <a:t>ветрити</a:t>
            </a:r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</a:rPr>
              <a:t> – веять.</a:t>
            </a:r>
            <a:endParaRPr lang="ru-RU" sz="26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Рисунок 3" descr="ветер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736" y="2000240"/>
            <a:ext cx="4943468" cy="3597323"/>
          </a:xfrm>
          <a:prstGeom prst="rect">
            <a:avLst/>
          </a:prstGeom>
        </p:spPr>
      </p:pic>
      <p:sp>
        <p:nvSpPr>
          <p:cNvPr id="5" name="Управляющая кнопка: в начало 4">
            <a:hlinkClick r:id="" action="ppaction://hlinkshowjump?jump=previousslide" highlightClick="1"/>
          </p:cNvPr>
          <p:cNvSpPr/>
          <p:nvPr/>
        </p:nvSpPr>
        <p:spPr>
          <a:xfrm>
            <a:off x="2500298" y="5857892"/>
            <a:ext cx="928694" cy="500066"/>
          </a:xfrm>
          <a:prstGeom prst="actionButtonBeginning">
            <a:avLst/>
          </a:prstGeom>
          <a:solidFill>
            <a:srgbClr val="6633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3576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357686" y="648618"/>
            <a:ext cx="3528392" cy="72008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робей</a:t>
            </a:r>
            <a:endParaRPr lang="ru-RU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357686" y="642918"/>
            <a:ext cx="3528392" cy="720080"/>
          </a:xfrm>
          <a:prstGeom prst="roundRect">
            <a:avLst/>
          </a:prstGeom>
          <a:solidFill>
            <a:srgbClr val="6633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В_робей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3576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500430" y="3786190"/>
            <a:ext cx="4929222" cy="1571636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Маленькая птичка с серо-черным оперением, живущая обычно близ жилых строений.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500430" y="3786190"/>
            <a:ext cx="4929222" cy="1571636"/>
          </a:xfrm>
          <a:prstGeom prst="roundRect">
            <a:avLst/>
          </a:prstGeom>
          <a:solidFill>
            <a:srgbClr val="F4740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Лексическое значение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500430" y="3786190"/>
            <a:ext cx="4929222" cy="1571636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Облако 18">
            <a:hlinkClick r:id="rId2" action="ppaction://hlinksldjump"/>
          </p:cNvPr>
          <p:cNvSpPr/>
          <p:nvPr/>
        </p:nvSpPr>
        <p:spPr>
          <a:xfrm>
            <a:off x="5786446" y="1643050"/>
            <a:ext cx="2428892" cy="185738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Задания</a:t>
            </a:r>
            <a:endParaRPr lang="ru-RU" sz="2800" b="1" dirty="0"/>
          </a:p>
        </p:txBody>
      </p:sp>
      <p:sp>
        <p:nvSpPr>
          <p:cNvPr id="20" name="Стрелка вправо 19">
            <a:hlinkClick r:id="" action="ppaction://hlinkshowjump?jump=nextslide"/>
          </p:cNvPr>
          <p:cNvSpPr/>
          <p:nvPr/>
        </p:nvSpPr>
        <p:spPr>
          <a:xfrm>
            <a:off x="4572000" y="5643578"/>
            <a:ext cx="3143272" cy="714380"/>
          </a:xfrm>
          <a:prstGeom prst="rightArrow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Этимология</a:t>
            </a:r>
            <a:endParaRPr lang="ru-RU" sz="2000" b="1" dirty="0"/>
          </a:p>
        </p:txBody>
      </p:sp>
      <p:sp>
        <p:nvSpPr>
          <p:cNvPr id="15" name="Управляющая кнопка: домой 14">
            <a:hlinkClick r:id="rId3" action="ppaction://hlinksldjump" highlightClick="1"/>
          </p:cNvPr>
          <p:cNvSpPr/>
          <p:nvPr/>
        </p:nvSpPr>
        <p:spPr>
          <a:xfrm>
            <a:off x="2214546" y="5857892"/>
            <a:ext cx="571504" cy="571504"/>
          </a:xfrm>
          <a:prstGeom prst="actionButtonHome">
            <a:avLst/>
          </a:prstGeom>
          <a:solidFill>
            <a:srgbClr val="6633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 descr="воробей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5720" y="1000108"/>
            <a:ext cx="5349313" cy="3932974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684213" y="714356"/>
            <a:ext cx="8031191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/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</a:rPr>
              <a:t>Слово «воробей» восходит к древней основе вор-. От нее образованы такие слова, как ворота, забор. Наверное, за то воробей получил свое имя, что издавна вертелся подле человеческого жилья, на воротах да заборах сидел.</a:t>
            </a:r>
          </a:p>
          <a:p>
            <a:pPr algn="just"/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</a:rPr>
              <a:t>Разные птицы подают голос по-разному. Из звуков, которые они издают, образовано немало слов-названий птиц. Так, воробей назван по своему чириканью, от звукоподражательного «вор». Та же основа и в несохранившемся «</a:t>
            </a:r>
            <a:r>
              <a:rPr lang="ru-RU" sz="2600" dirty="0" err="1" smtClean="0">
                <a:solidFill>
                  <a:schemeClr val="bg2">
                    <a:lumMod val="25000"/>
                  </a:schemeClr>
                </a:solidFill>
              </a:rPr>
              <a:t>ворк</a:t>
            </a:r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</a:rPr>
              <a:t>», на базе которого образовалось «ворковать», т. е. «издавать переливчатые звуки». </a:t>
            </a:r>
            <a:endParaRPr lang="ru-RU" sz="26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Управляющая кнопка: в начало 2">
            <a:hlinkClick r:id="" action="ppaction://hlinkshowjump?jump=previousslide" highlightClick="1"/>
          </p:cNvPr>
          <p:cNvSpPr/>
          <p:nvPr/>
        </p:nvSpPr>
        <p:spPr>
          <a:xfrm>
            <a:off x="2500298" y="5857892"/>
            <a:ext cx="928694" cy="500066"/>
          </a:xfrm>
          <a:prstGeom prst="actionButtonBeginning">
            <a:avLst/>
          </a:prstGeom>
          <a:solidFill>
            <a:srgbClr val="6633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3576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357686" y="648618"/>
            <a:ext cx="3528392" cy="72008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рона</a:t>
            </a:r>
            <a:endParaRPr lang="ru-RU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357686" y="642918"/>
            <a:ext cx="3528392" cy="720080"/>
          </a:xfrm>
          <a:prstGeom prst="roundRect">
            <a:avLst/>
          </a:prstGeom>
          <a:solidFill>
            <a:srgbClr val="6633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В_рона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3576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500430" y="3786190"/>
            <a:ext cx="4929222" cy="1571636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Птица отряда вороновых средней величины, с черным или серо-черным оперением.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500430" y="3786190"/>
            <a:ext cx="4929222" cy="1571636"/>
          </a:xfrm>
          <a:prstGeom prst="roundRect">
            <a:avLst/>
          </a:prstGeom>
          <a:solidFill>
            <a:srgbClr val="F4740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Лексическое значение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500430" y="3786190"/>
            <a:ext cx="4929222" cy="1571636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Облако 18">
            <a:hlinkClick r:id="rId2" action="ppaction://hlinksldjump"/>
          </p:cNvPr>
          <p:cNvSpPr/>
          <p:nvPr/>
        </p:nvSpPr>
        <p:spPr>
          <a:xfrm>
            <a:off x="5786446" y="1643050"/>
            <a:ext cx="2428892" cy="185738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Задания</a:t>
            </a:r>
            <a:endParaRPr lang="ru-RU" sz="2800" b="1" dirty="0"/>
          </a:p>
        </p:txBody>
      </p:sp>
      <p:sp>
        <p:nvSpPr>
          <p:cNvPr id="20" name="Стрелка вправо 19">
            <a:hlinkClick r:id="" action="ppaction://hlinkshowjump?jump=nextslide"/>
          </p:cNvPr>
          <p:cNvSpPr/>
          <p:nvPr/>
        </p:nvSpPr>
        <p:spPr>
          <a:xfrm>
            <a:off x="4572000" y="5643578"/>
            <a:ext cx="3143272" cy="714380"/>
          </a:xfrm>
          <a:prstGeom prst="rightArrow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Этимология</a:t>
            </a:r>
            <a:endParaRPr lang="ru-RU" sz="2000" b="1" dirty="0"/>
          </a:p>
        </p:txBody>
      </p:sp>
      <p:sp>
        <p:nvSpPr>
          <p:cNvPr id="15" name="Управляющая кнопка: домой 14">
            <a:hlinkClick r:id="rId3" action="ppaction://hlinksldjump" highlightClick="1"/>
          </p:cNvPr>
          <p:cNvSpPr/>
          <p:nvPr/>
        </p:nvSpPr>
        <p:spPr>
          <a:xfrm>
            <a:off x="2214546" y="5857892"/>
            <a:ext cx="571504" cy="571504"/>
          </a:xfrm>
          <a:prstGeom prst="actionButtonHome">
            <a:avLst/>
          </a:prstGeom>
          <a:solidFill>
            <a:srgbClr val="6633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 descr="ворона.jpe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8597" y="1263300"/>
            <a:ext cx="3929090" cy="3308707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684213" y="714356"/>
            <a:ext cx="7959753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/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Название  птицы  родственны   слову  </a:t>
            </a:r>
            <a:r>
              <a:rPr lang="ru-RU" sz="2800" i="1" dirty="0" smtClean="0">
                <a:solidFill>
                  <a:schemeClr val="bg2">
                    <a:lumMod val="25000"/>
                  </a:schemeClr>
                </a:solidFill>
              </a:rPr>
              <a:t>вороной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- «чёрный».  Ворону    назвали так  за  чёрное   оперение.</a:t>
            </a:r>
          </a:p>
        </p:txBody>
      </p:sp>
      <p:pic>
        <p:nvPicPr>
          <p:cNvPr id="3" name="Рисунок 2" descr="ворона 2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1F1F1"/>
              </a:clrFrom>
              <a:clrTo>
                <a:srgbClr val="F1F1F1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7356" y="1214422"/>
            <a:ext cx="6391656" cy="4681728"/>
          </a:xfrm>
          <a:prstGeom prst="rect">
            <a:avLst/>
          </a:prstGeom>
        </p:spPr>
      </p:pic>
      <p:sp>
        <p:nvSpPr>
          <p:cNvPr id="4" name="Управляющая кнопка: в начало 3">
            <a:hlinkClick r:id="" action="ppaction://hlinkshowjump?jump=previousslide" highlightClick="1"/>
          </p:cNvPr>
          <p:cNvSpPr/>
          <p:nvPr/>
        </p:nvSpPr>
        <p:spPr>
          <a:xfrm>
            <a:off x="2500298" y="5857892"/>
            <a:ext cx="928694" cy="500066"/>
          </a:xfrm>
          <a:prstGeom prst="actionButtonBeginning">
            <a:avLst/>
          </a:prstGeom>
          <a:solidFill>
            <a:srgbClr val="6633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3576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357686" y="648618"/>
            <a:ext cx="3528392" cy="72008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скр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</a:t>
            </a: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сенье</a:t>
            </a:r>
            <a:endParaRPr lang="ru-RU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357686" y="642918"/>
            <a:ext cx="3528392" cy="720080"/>
          </a:xfrm>
          <a:prstGeom prst="roundRect">
            <a:avLst/>
          </a:prstGeom>
          <a:solidFill>
            <a:srgbClr val="6633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В_скр_сенье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3576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786182" y="3786190"/>
            <a:ext cx="4929222" cy="1571636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Седьмой день недели, общий день отдыха.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786182" y="3786190"/>
            <a:ext cx="4929222" cy="1571636"/>
          </a:xfrm>
          <a:prstGeom prst="roundRect">
            <a:avLst/>
          </a:prstGeom>
          <a:solidFill>
            <a:srgbClr val="F4740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Лексическое значение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786182" y="3786190"/>
            <a:ext cx="4929222" cy="1571636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Облако 18">
            <a:hlinkClick r:id="rId2" action="ppaction://hlinksldjump"/>
          </p:cNvPr>
          <p:cNvSpPr/>
          <p:nvPr/>
        </p:nvSpPr>
        <p:spPr>
          <a:xfrm>
            <a:off x="5786446" y="1643050"/>
            <a:ext cx="2428892" cy="185738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Задания</a:t>
            </a:r>
            <a:endParaRPr lang="ru-RU" sz="2800" b="1" dirty="0"/>
          </a:p>
        </p:txBody>
      </p:sp>
      <p:sp>
        <p:nvSpPr>
          <p:cNvPr id="20" name="Стрелка вправо 19">
            <a:hlinkClick r:id="" action="ppaction://hlinkshowjump?jump=nextslide"/>
          </p:cNvPr>
          <p:cNvSpPr/>
          <p:nvPr/>
        </p:nvSpPr>
        <p:spPr>
          <a:xfrm>
            <a:off x="4572000" y="5643578"/>
            <a:ext cx="3143272" cy="714380"/>
          </a:xfrm>
          <a:prstGeom prst="rightArrow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Этимология</a:t>
            </a:r>
            <a:endParaRPr lang="ru-RU" sz="2000" b="1" dirty="0"/>
          </a:p>
        </p:txBody>
      </p:sp>
      <p:sp>
        <p:nvSpPr>
          <p:cNvPr id="15" name="Управляющая кнопка: домой 14">
            <a:hlinkClick r:id="rId3" action="ppaction://hlinksldjump" highlightClick="1"/>
          </p:cNvPr>
          <p:cNvSpPr/>
          <p:nvPr/>
        </p:nvSpPr>
        <p:spPr>
          <a:xfrm>
            <a:off x="2214546" y="5857892"/>
            <a:ext cx="571504" cy="571504"/>
          </a:xfrm>
          <a:prstGeom prst="actionButtonHome">
            <a:avLst/>
          </a:prstGeom>
          <a:solidFill>
            <a:srgbClr val="6633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 descr="воскресенье.jpg"/>
          <p:cNvPicPr>
            <a:picLocks noChangeAspect="1"/>
          </p:cNvPicPr>
          <p:nvPr/>
        </p:nvPicPr>
        <p:blipFill>
          <a:blip r:embed="rId4"/>
          <a:srcRect l="26562" t="14427" r="24218"/>
          <a:stretch>
            <a:fillRect/>
          </a:stretch>
        </p:blipFill>
        <p:spPr>
          <a:xfrm>
            <a:off x="500034" y="857232"/>
            <a:ext cx="3177544" cy="4143403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642910" y="1000108"/>
            <a:ext cx="8031191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/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</a:rPr>
              <a:t>Слово воскресение связано с глаголом воскресать. Воскресение = возвращение к жизни, обретение жизни после смерти, обновление, возрождение.</a:t>
            </a:r>
            <a:endParaRPr lang="ru-RU" sz="26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Управляющая кнопка: в начало 2">
            <a:hlinkClick r:id="" action="ppaction://hlinkshowjump?jump=previousslide" highlightClick="1"/>
          </p:cNvPr>
          <p:cNvSpPr/>
          <p:nvPr/>
        </p:nvSpPr>
        <p:spPr>
          <a:xfrm>
            <a:off x="2500298" y="5857892"/>
            <a:ext cx="928694" cy="500066"/>
          </a:xfrm>
          <a:prstGeom prst="actionButtonBeginning">
            <a:avLst/>
          </a:prstGeom>
          <a:solidFill>
            <a:srgbClr val="6633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3576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357686" y="648618"/>
            <a:ext cx="3528392" cy="72008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Вторн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</a:t>
            </a:r>
            <a:endParaRPr lang="ru-RU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357686" y="642918"/>
            <a:ext cx="3528392" cy="720080"/>
          </a:xfrm>
          <a:prstGeom prst="roundRect">
            <a:avLst/>
          </a:prstGeom>
          <a:solidFill>
            <a:srgbClr val="6633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Вторн_к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3576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786182" y="3786190"/>
            <a:ext cx="4929222" cy="1571636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Второй день недели.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786182" y="3786190"/>
            <a:ext cx="4929222" cy="1571636"/>
          </a:xfrm>
          <a:prstGeom prst="roundRect">
            <a:avLst/>
          </a:prstGeom>
          <a:solidFill>
            <a:srgbClr val="F4740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Лексическое значение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786182" y="3786190"/>
            <a:ext cx="4929222" cy="1571636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Облако 18">
            <a:hlinkClick r:id="rId2" action="ppaction://hlinksldjump"/>
          </p:cNvPr>
          <p:cNvSpPr/>
          <p:nvPr/>
        </p:nvSpPr>
        <p:spPr>
          <a:xfrm>
            <a:off x="5786446" y="1643050"/>
            <a:ext cx="2428892" cy="185738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Задания</a:t>
            </a:r>
            <a:endParaRPr lang="ru-RU" sz="2800" b="1" dirty="0"/>
          </a:p>
        </p:txBody>
      </p:sp>
      <p:sp>
        <p:nvSpPr>
          <p:cNvPr id="20" name="Стрелка вправо 19">
            <a:hlinkClick r:id="" action="ppaction://hlinkshowjump?jump=nextslide"/>
          </p:cNvPr>
          <p:cNvSpPr/>
          <p:nvPr/>
        </p:nvSpPr>
        <p:spPr>
          <a:xfrm>
            <a:off x="4572000" y="5643578"/>
            <a:ext cx="3143272" cy="714380"/>
          </a:xfrm>
          <a:prstGeom prst="rightArrow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Этимология</a:t>
            </a:r>
            <a:endParaRPr lang="ru-RU" sz="2000" b="1" dirty="0"/>
          </a:p>
        </p:txBody>
      </p:sp>
      <p:sp>
        <p:nvSpPr>
          <p:cNvPr id="15" name="Управляющая кнопка: домой 14">
            <a:hlinkClick r:id="rId3" action="ppaction://hlinksldjump" highlightClick="1"/>
          </p:cNvPr>
          <p:cNvSpPr/>
          <p:nvPr/>
        </p:nvSpPr>
        <p:spPr>
          <a:xfrm>
            <a:off x="2214546" y="5857892"/>
            <a:ext cx="571504" cy="571504"/>
          </a:xfrm>
          <a:prstGeom prst="actionButtonHome">
            <a:avLst/>
          </a:prstGeom>
          <a:solidFill>
            <a:srgbClr val="6633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71472" y="1571612"/>
            <a:ext cx="3929090" cy="2000264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714348" y="1785926"/>
            <a:ext cx="364333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2300" algn="l"/>
                <a:tab pos="755650" algn="l"/>
                <a:tab pos="1136650" algn="l"/>
                <a:tab pos="1565275" algn="l"/>
                <a:tab pos="1831975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Весь в заботах спозаранку,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latin typeface="Arial Narrow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2300" algn="l"/>
                <a:tab pos="755650" algn="l"/>
                <a:tab pos="1136650" algn="l"/>
                <a:tab pos="1565275" algn="l"/>
                <a:tab pos="1831975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Нас напоит и накормит.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latin typeface="Arial Narrow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2300" algn="l"/>
                <a:tab pos="755650" algn="l"/>
                <a:tab pos="1136650" algn="l"/>
                <a:tab pos="1565275" algn="l"/>
                <a:tab pos="1831975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Он вторым стоит по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рангу.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latin typeface="Arial Narrow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622300" algn="l"/>
                <a:tab pos="755650" algn="l"/>
                <a:tab pos="1136650" algn="l"/>
                <a:tab pos="1565275" algn="l"/>
                <a:tab pos="1831975" algn="l"/>
              </a:tabLst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bg2">
                    <a:lumMod val="10000"/>
                  </a:schemeClr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Ну, конечно, это…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bg2">
                  <a:lumMod val="10000"/>
                </a:schemeClr>
              </a:solidFill>
              <a:effectLst/>
              <a:latin typeface="Arial Narrow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642910" y="1000108"/>
            <a:ext cx="8031191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/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Происходит от </a:t>
            </a:r>
            <a:r>
              <a:rPr lang="ru-RU" sz="2800" dirty="0" err="1" smtClean="0">
                <a:solidFill>
                  <a:schemeClr val="bg2">
                    <a:lumMod val="25000"/>
                  </a:schemeClr>
                </a:solidFill>
              </a:rPr>
              <a:t>праслав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. *</a:t>
            </a:r>
            <a:r>
              <a:rPr lang="ru-RU" sz="2800" dirty="0" err="1" smtClean="0">
                <a:solidFill>
                  <a:schemeClr val="bg2">
                    <a:lumMod val="25000"/>
                  </a:schemeClr>
                </a:solidFill>
              </a:rPr>
              <a:t>vьtorъ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 или *</a:t>
            </a:r>
            <a:r>
              <a:rPr lang="ru-RU" sz="2800" dirty="0" err="1" smtClean="0">
                <a:solidFill>
                  <a:schemeClr val="bg2">
                    <a:lumMod val="25000"/>
                  </a:schemeClr>
                </a:solidFill>
              </a:rPr>
              <a:t>vъtorъ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 (второй). У славян не отразился счёт дней недели с воскресенья, при котором понедельник является вторым днем (</a:t>
            </a:r>
            <a:r>
              <a:rPr lang="ru-RU" sz="2800" dirty="0" err="1" smtClean="0">
                <a:solidFill>
                  <a:schemeClr val="bg2">
                    <a:lumMod val="25000"/>
                  </a:schemeClr>
                </a:solidFill>
              </a:rPr>
              <a:t>đευτερα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), вторник — третьим (</a:t>
            </a:r>
            <a:r>
              <a:rPr lang="ru-RU" sz="2800" dirty="0" err="1" smtClean="0">
                <a:solidFill>
                  <a:schemeClr val="bg2">
                    <a:lumMod val="25000"/>
                  </a:schemeClr>
                </a:solidFill>
              </a:rPr>
              <a:t>τριτη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) и т. д. Отсюда русск. вторник, </a:t>
            </a:r>
            <a:r>
              <a:rPr lang="ru-RU" sz="2800" dirty="0" err="1" smtClean="0">
                <a:solidFill>
                  <a:schemeClr val="bg2">
                    <a:lumMod val="25000"/>
                  </a:schemeClr>
                </a:solidFill>
              </a:rPr>
              <a:t>укр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. </a:t>
            </a:r>
            <a:r>
              <a:rPr lang="ru-RU" sz="2800" dirty="0" err="1" smtClean="0">
                <a:solidFill>
                  <a:schemeClr val="bg2">
                    <a:lumMod val="25000"/>
                  </a:schemeClr>
                </a:solidFill>
              </a:rPr>
              <a:t>вiвто́рок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ru-RU" sz="2800" dirty="0" err="1" smtClean="0">
                <a:solidFill>
                  <a:schemeClr val="bg2">
                    <a:lumMod val="25000"/>
                  </a:schemeClr>
                </a:solidFill>
              </a:rPr>
              <a:t>белор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. </a:t>
            </a:r>
            <a:r>
              <a:rPr lang="ru-RU" sz="2800" dirty="0" err="1" smtClean="0">
                <a:solidFill>
                  <a:schemeClr val="bg2">
                    <a:lumMod val="25000"/>
                  </a:schemeClr>
                </a:solidFill>
              </a:rPr>
              <a:t>аўто́рак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ru-RU" sz="2800" dirty="0" err="1" smtClean="0">
                <a:solidFill>
                  <a:schemeClr val="bg2">
                    <a:lumMod val="25000"/>
                  </a:schemeClr>
                </a:solidFill>
              </a:rPr>
              <a:t>болг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. </a:t>
            </a:r>
            <a:r>
              <a:rPr lang="ru-RU" sz="2800" dirty="0" err="1" smtClean="0">
                <a:solidFill>
                  <a:schemeClr val="bg2">
                    <a:lumMod val="25000"/>
                  </a:schemeClr>
                </a:solidFill>
              </a:rPr>
              <a:t>вто́рник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ru-RU" sz="2800" dirty="0" err="1" smtClean="0">
                <a:solidFill>
                  <a:schemeClr val="bg2">
                    <a:lumMod val="25000"/>
                  </a:schemeClr>
                </a:solidFill>
              </a:rPr>
              <a:t>сербохорв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. </a:t>
            </a:r>
            <a:r>
              <a:rPr lang="ru-RU" sz="2800" dirty="0" err="1" smtClean="0">
                <a:solidFill>
                  <a:schemeClr val="bg2">
                    <a:lumMod val="25000"/>
                  </a:schemeClr>
                </a:solidFill>
              </a:rPr>
              <a:t>у̀торак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ru-RU" sz="2800" dirty="0" err="1" smtClean="0">
                <a:solidFill>
                  <a:schemeClr val="bg2">
                    <a:lumMod val="25000"/>
                  </a:schemeClr>
                </a:solidFill>
              </a:rPr>
              <a:t>у̀то̑рник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ru-RU" sz="2800" dirty="0" err="1" smtClean="0">
                <a:solidFill>
                  <a:schemeClr val="bg2">
                    <a:lumMod val="25000"/>
                  </a:schemeClr>
                </a:solidFill>
              </a:rPr>
              <a:t>словенск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. </a:t>
            </a:r>
            <a:r>
              <a:rPr lang="ru-RU" sz="2800" dirty="0" err="1" smtClean="0">
                <a:solidFill>
                  <a:schemeClr val="bg2">
                    <a:lumMod val="25000"/>
                  </a:schemeClr>
                </a:solidFill>
              </a:rPr>
              <a:t>vtórǝk, чешск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. </a:t>
            </a:r>
            <a:r>
              <a:rPr lang="ru-RU" sz="2800" dirty="0" err="1" smtClean="0">
                <a:solidFill>
                  <a:schemeClr val="bg2">
                    <a:lumMod val="25000"/>
                  </a:schemeClr>
                </a:solidFill>
              </a:rPr>
              <a:t>úterý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, </a:t>
            </a:r>
            <a:r>
              <a:rPr lang="ru-RU" sz="2800" dirty="0" err="1" smtClean="0">
                <a:solidFill>
                  <a:schemeClr val="bg2">
                    <a:lumMod val="25000"/>
                  </a:schemeClr>
                </a:solidFill>
              </a:rPr>
              <a:t>словацк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. </a:t>
            </a:r>
            <a:r>
              <a:rPr lang="ru-RU" sz="2800" dirty="0" err="1" smtClean="0">
                <a:solidFill>
                  <a:schemeClr val="bg2">
                    <a:lumMod val="25000"/>
                  </a:schemeClr>
                </a:solidFill>
              </a:rPr>
              <a:t>útorok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, польск. </a:t>
            </a:r>
            <a:r>
              <a:rPr lang="ru-RU" sz="2800" dirty="0" err="1" smtClean="0">
                <a:solidFill>
                  <a:schemeClr val="bg2">
                    <a:lumMod val="25000"/>
                  </a:schemeClr>
                </a:solidFill>
              </a:rPr>
              <a:t>wtorek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. 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Управляющая кнопка: в начало 2">
            <a:hlinkClick r:id="" action="ppaction://hlinkshowjump?jump=previousslide" highlightClick="1"/>
          </p:cNvPr>
          <p:cNvSpPr/>
          <p:nvPr/>
        </p:nvSpPr>
        <p:spPr>
          <a:xfrm>
            <a:off x="2500298" y="5857892"/>
            <a:ext cx="928694" cy="500066"/>
          </a:xfrm>
          <a:prstGeom prst="actionButtonBeginning">
            <a:avLst/>
          </a:prstGeom>
          <a:solidFill>
            <a:srgbClr val="6633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3576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357686" y="648618"/>
            <a:ext cx="3528392" cy="72008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Гв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здика</a:t>
            </a:r>
            <a:endParaRPr lang="ru-RU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357686" y="642918"/>
            <a:ext cx="3528392" cy="720080"/>
          </a:xfrm>
          <a:prstGeom prst="roundRect">
            <a:avLst/>
          </a:prstGeom>
          <a:solidFill>
            <a:srgbClr val="6633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Гв_здика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3576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786182" y="3786190"/>
            <a:ext cx="4929222" cy="1571636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Травянистое дикорастущее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и садовое растение с яркими цветками и (у некоторых разновидностей) с пряным запахом.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786182" y="3786190"/>
            <a:ext cx="4929222" cy="1571636"/>
          </a:xfrm>
          <a:prstGeom prst="roundRect">
            <a:avLst/>
          </a:prstGeom>
          <a:solidFill>
            <a:srgbClr val="F4740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Лексическое значение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786182" y="3786190"/>
            <a:ext cx="4929222" cy="1571636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Облако 18">
            <a:hlinkClick r:id="rId2" action="ppaction://hlinksldjump"/>
          </p:cNvPr>
          <p:cNvSpPr/>
          <p:nvPr/>
        </p:nvSpPr>
        <p:spPr>
          <a:xfrm>
            <a:off x="5786446" y="1643050"/>
            <a:ext cx="2428892" cy="185738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Задания</a:t>
            </a:r>
            <a:endParaRPr lang="ru-RU" sz="2800" b="1" dirty="0"/>
          </a:p>
        </p:txBody>
      </p:sp>
      <p:sp>
        <p:nvSpPr>
          <p:cNvPr id="20" name="Стрелка вправо 19">
            <a:hlinkClick r:id="" action="ppaction://hlinkshowjump?jump=nextslide"/>
          </p:cNvPr>
          <p:cNvSpPr/>
          <p:nvPr/>
        </p:nvSpPr>
        <p:spPr>
          <a:xfrm>
            <a:off x="4572000" y="5643578"/>
            <a:ext cx="3143272" cy="714380"/>
          </a:xfrm>
          <a:prstGeom prst="rightArrow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Этимология</a:t>
            </a:r>
            <a:endParaRPr lang="ru-RU" sz="2000" b="1" dirty="0"/>
          </a:p>
        </p:txBody>
      </p:sp>
      <p:sp>
        <p:nvSpPr>
          <p:cNvPr id="15" name="Управляющая кнопка: домой 14">
            <a:hlinkClick r:id="rId3" action="ppaction://hlinksldjump" highlightClick="1"/>
          </p:cNvPr>
          <p:cNvSpPr/>
          <p:nvPr/>
        </p:nvSpPr>
        <p:spPr>
          <a:xfrm>
            <a:off x="2214546" y="5857892"/>
            <a:ext cx="571504" cy="571504"/>
          </a:xfrm>
          <a:prstGeom prst="actionButtonHome">
            <a:avLst/>
          </a:prstGeom>
          <a:solidFill>
            <a:srgbClr val="6633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 descr="гвоздика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</a:blip>
          <a:srcRect l="7450" t="5208" r="7450"/>
          <a:stretch>
            <a:fillRect/>
          </a:stretch>
        </p:blipFill>
        <p:spPr>
          <a:xfrm rot="1116865">
            <a:off x="624775" y="687487"/>
            <a:ext cx="2786082" cy="4371251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642910" y="714356"/>
            <a:ext cx="8031191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/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Название цветку дано по сходству его листьев (особенно в засушенном виде) с деревянными гвоздиками. Существует и другое толкование. Гвоздику назвали так за острый, резкий запах, напоминающий аромат всем известной пряности, которая имеет вид крошечных гвоздиков.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3" name="Рисунок 2" descr="гвоздика 2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E9EDF0"/>
              </a:clrFrom>
              <a:clrTo>
                <a:srgbClr val="E9EDF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643306" y="3143248"/>
            <a:ext cx="4286248" cy="3214686"/>
          </a:xfrm>
          <a:prstGeom prst="rect">
            <a:avLst/>
          </a:prstGeom>
        </p:spPr>
      </p:pic>
      <p:sp>
        <p:nvSpPr>
          <p:cNvPr id="4" name="Управляющая кнопка: в начало 3">
            <a:hlinkClick r:id="" action="ppaction://hlinkshowjump?jump=previousslide" highlightClick="1"/>
          </p:cNvPr>
          <p:cNvSpPr/>
          <p:nvPr/>
        </p:nvSpPr>
        <p:spPr>
          <a:xfrm>
            <a:off x="2500298" y="5857892"/>
            <a:ext cx="928694" cy="500066"/>
          </a:xfrm>
          <a:prstGeom prst="actionButtonBeginning">
            <a:avLst/>
          </a:prstGeom>
          <a:solidFill>
            <a:srgbClr val="6633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3576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357686" y="648618"/>
            <a:ext cx="3528392" cy="72008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</a:t>
            </a: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рой</a:t>
            </a:r>
            <a:endParaRPr lang="ru-RU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357686" y="642918"/>
            <a:ext cx="3528392" cy="720080"/>
          </a:xfrm>
          <a:prstGeom prst="roundRect">
            <a:avLst/>
          </a:prstGeom>
          <a:solidFill>
            <a:srgbClr val="6633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Г_рой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3576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786182" y="3786190"/>
            <a:ext cx="4929222" cy="1571636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Человек, совершивший подвиг, выдающийся по своей храбрости, доблести, самоотверженности.</a:t>
            </a:r>
          </a:p>
          <a:p>
            <a:pPr marL="342900" indent="-342900" algn="ctr" fontAlgn="auto"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Главное действующее лицо литературного произведения.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786182" y="3786190"/>
            <a:ext cx="4929222" cy="1571636"/>
          </a:xfrm>
          <a:prstGeom prst="roundRect">
            <a:avLst/>
          </a:prstGeom>
          <a:solidFill>
            <a:srgbClr val="F4740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Лексическое значение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786182" y="3786190"/>
            <a:ext cx="4929222" cy="1571636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Облако 18">
            <a:hlinkClick r:id="rId2" action="ppaction://hlinksldjump"/>
          </p:cNvPr>
          <p:cNvSpPr/>
          <p:nvPr/>
        </p:nvSpPr>
        <p:spPr>
          <a:xfrm>
            <a:off x="5786446" y="1643050"/>
            <a:ext cx="2428892" cy="185738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Задания</a:t>
            </a:r>
            <a:endParaRPr lang="ru-RU" sz="2800" b="1" dirty="0"/>
          </a:p>
        </p:txBody>
      </p:sp>
      <p:sp>
        <p:nvSpPr>
          <p:cNvPr id="20" name="Стрелка вправо 19">
            <a:hlinkClick r:id="" action="ppaction://hlinkshowjump?jump=nextslide"/>
          </p:cNvPr>
          <p:cNvSpPr/>
          <p:nvPr/>
        </p:nvSpPr>
        <p:spPr>
          <a:xfrm>
            <a:off x="4572000" y="5643578"/>
            <a:ext cx="3143272" cy="714380"/>
          </a:xfrm>
          <a:prstGeom prst="rightArrow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Этимология</a:t>
            </a:r>
            <a:endParaRPr lang="ru-RU" sz="2000" b="1" dirty="0"/>
          </a:p>
        </p:txBody>
      </p:sp>
      <p:sp>
        <p:nvSpPr>
          <p:cNvPr id="15" name="Управляющая кнопка: домой 14">
            <a:hlinkClick r:id="rId3" action="ppaction://hlinksldjump" highlightClick="1"/>
          </p:cNvPr>
          <p:cNvSpPr/>
          <p:nvPr/>
        </p:nvSpPr>
        <p:spPr>
          <a:xfrm>
            <a:off x="2214546" y="5857892"/>
            <a:ext cx="571504" cy="571504"/>
          </a:xfrm>
          <a:prstGeom prst="actionButtonHome">
            <a:avLst/>
          </a:prstGeom>
          <a:solidFill>
            <a:srgbClr val="6633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 descr="герой.jpg"/>
          <p:cNvPicPr>
            <a:picLocks noChangeAspect="1"/>
          </p:cNvPicPr>
          <p:nvPr/>
        </p:nvPicPr>
        <p:blipFill>
          <a:blip r:embed="rId4"/>
          <a:srcRect l="9886" t="10416" r="11180" b="15625"/>
          <a:stretch>
            <a:fillRect/>
          </a:stretch>
        </p:blipFill>
        <p:spPr>
          <a:xfrm>
            <a:off x="642910" y="857232"/>
            <a:ext cx="3007439" cy="350046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142976" y="4429132"/>
            <a:ext cx="21279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2">
                    <a:lumMod val="10000"/>
                  </a:schemeClr>
                </a:solidFill>
              </a:rPr>
              <a:t>Лёня Голиков</a:t>
            </a:r>
            <a:endParaRPr lang="ru-RU" sz="2400" b="1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642910" y="822782"/>
            <a:ext cx="8031191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/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Заимствование из французского, в котором </a:t>
            </a:r>
            <a:r>
              <a:rPr lang="ru-RU" sz="2800" dirty="0" err="1" smtClean="0">
                <a:solidFill>
                  <a:schemeClr val="bg2">
                    <a:lumMod val="25000"/>
                  </a:schemeClr>
                </a:solidFill>
              </a:rPr>
              <a:t>heros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 восходит к греческому (</a:t>
            </a:r>
            <a:r>
              <a:rPr lang="ru-RU" sz="2800" dirty="0" err="1" smtClean="0">
                <a:solidFill>
                  <a:schemeClr val="bg2">
                    <a:lumMod val="25000"/>
                  </a:schemeClr>
                </a:solidFill>
              </a:rPr>
              <a:t>h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)</a:t>
            </a:r>
            <a:r>
              <a:rPr lang="ru-RU" sz="2800" dirty="0" err="1" smtClean="0">
                <a:solidFill>
                  <a:schemeClr val="bg2">
                    <a:lumMod val="25000"/>
                  </a:schemeClr>
                </a:solidFill>
              </a:rPr>
              <a:t>eros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, имеющему значение "полубог, герой" – так в Древней Греции называли смертных, родившихся от богов и наделенных выдающимися способностями, в первую очередь огромной силой, как, например, Геракл.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Управляющая кнопка: в начало 2">
            <a:hlinkClick r:id="" action="ppaction://hlinkshowjump?jump=previousslide" highlightClick="1"/>
          </p:cNvPr>
          <p:cNvSpPr/>
          <p:nvPr/>
        </p:nvSpPr>
        <p:spPr>
          <a:xfrm>
            <a:off x="2500298" y="5857892"/>
            <a:ext cx="928694" cy="500066"/>
          </a:xfrm>
          <a:prstGeom prst="actionButtonBeginning">
            <a:avLst/>
          </a:prstGeom>
          <a:solidFill>
            <a:srgbClr val="6633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3576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357686" y="648618"/>
            <a:ext cx="3528392" cy="72008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Гор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</a:t>
            </a:r>
            <a:endParaRPr lang="ru-RU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357686" y="642918"/>
            <a:ext cx="3528392" cy="720080"/>
          </a:xfrm>
          <a:prstGeom prst="roundRect">
            <a:avLst/>
          </a:prstGeom>
          <a:solidFill>
            <a:srgbClr val="6633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Гор_д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3576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786182" y="3786190"/>
            <a:ext cx="4929222" cy="1571636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Крупный  населённый  пункт,  место   большого поселения  людей.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786182" y="3786190"/>
            <a:ext cx="4929222" cy="1571636"/>
          </a:xfrm>
          <a:prstGeom prst="roundRect">
            <a:avLst/>
          </a:prstGeom>
          <a:solidFill>
            <a:srgbClr val="F4740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Лексическое значение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786182" y="3786190"/>
            <a:ext cx="4929222" cy="1571636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Облако 18">
            <a:hlinkClick r:id="rId2" action="ppaction://hlinksldjump"/>
          </p:cNvPr>
          <p:cNvSpPr/>
          <p:nvPr/>
        </p:nvSpPr>
        <p:spPr>
          <a:xfrm>
            <a:off x="5786446" y="1643050"/>
            <a:ext cx="2428892" cy="185738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Задания</a:t>
            </a:r>
            <a:endParaRPr lang="ru-RU" sz="2800" b="1" dirty="0"/>
          </a:p>
        </p:txBody>
      </p:sp>
      <p:sp>
        <p:nvSpPr>
          <p:cNvPr id="20" name="Стрелка вправо 19">
            <a:hlinkClick r:id="" action="ppaction://hlinkshowjump?jump=nextslide"/>
          </p:cNvPr>
          <p:cNvSpPr/>
          <p:nvPr/>
        </p:nvSpPr>
        <p:spPr>
          <a:xfrm>
            <a:off x="4572000" y="5643578"/>
            <a:ext cx="3143272" cy="714380"/>
          </a:xfrm>
          <a:prstGeom prst="rightArrow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Этимология</a:t>
            </a:r>
            <a:endParaRPr lang="ru-RU" sz="2000" b="1" dirty="0"/>
          </a:p>
        </p:txBody>
      </p:sp>
      <p:sp>
        <p:nvSpPr>
          <p:cNvPr id="15" name="Управляющая кнопка: домой 14">
            <a:hlinkClick r:id="rId3" action="ppaction://hlinksldjump" highlightClick="1"/>
          </p:cNvPr>
          <p:cNvSpPr/>
          <p:nvPr/>
        </p:nvSpPr>
        <p:spPr>
          <a:xfrm>
            <a:off x="2214546" y="5857892"/>
            <a:ext cx="571504" cy="571504"/>
          </a:xfrm>
          <a:prstGeom prst="actionButtonHome">
            <a:avLst/>
          </a:prstGeom>
          <a:solidFill>
            <a:srgbClr val="6633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1" name="Рисунок 20" descr="город.jpg"/>
          <p:cNvPicPr>
            <a:picLocks noChangeAspect="1"/>
          </p:cNvPicPr>
          <p:nvPr/>
        </p:nvPicPr>
        <p:blipFill>
          <a:blip r:embed="rId4"/>
          <a:srcRect l="67188" t="24231" b="4319"/>
          <a:stretch>
            <a:fillRect/>
          </a:stretch>
        </p:blipFill>
        <p:spPr>
          <a:xfrm>
            <a:off x="642910" y="785794"/>
            <a:ext cx="3000364" cy="4357718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642911" y="822782"/>
            <a:ext cx="7929618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/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Древние славяне словом «город» называли огороженное место - крепость, кремль или ограду. </a:t>
            </a:r>
          </a:p>
          <a:p>
            <a:pPr algn="just"/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Город - слово того же корня, что и огораживать и означает укрепленное поселение. По-польски </a:t>
            </a:r>
            <a:r>
              <a:rPr lang="ru-RU" sz="2800" dirty="0" err="1" smtClean="0">
                <a:solidFill>
                  <a:schemeClr val="bg2">
                    <a:lumMod val="25000"/>
                  </a:schemeClr>
                </a:solidFill>
              </a:rPr>
              <a:t>gród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 (груд) переводится как город-крепость. Таким образом город - в буквальном смысле этого слова поселение, обнесенное крепостной стеной.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Управляющая кнопка: в начало 2">
            <a:hlinkClick r:id="" action="ppaction://hlinkshowjump?jump=previousslide" highlightClick="1"/>
          </p:cNvPr>
          <p:cNvSpPr/>
          <p:nvPr/>
        </p:nvSpPr>
        <p:spPr>
          <a:xfrm>
            <a:off x="2500298" y="5857892"/>
            <a:ext cx="928694" cy="500066"/>
          </a:xfrm>
          <a:prstGeom prst="actionButtonBeginning">
            <a:avLst/>
          </a:prstGeom>
          <a:solidFill>
            <a:srgbClr val="6633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3576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357686" y="648618"/>
            <a:ext cx="3528392" cy="72008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Г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рох</a:t>
            </a:r>
            <a:endParaRPr lang="ru-RU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357686" y="642918"/>
            <a:ext cx="3528392" cy="720080"/>
          </a:xfrm>
          <a:prstGeom prst="roundRect">
            <a:avLst/>
          </a:prstGeom>
          <a:solidFill>
            <a:srgbClr val="6633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Г_рох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3576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786182" y="3786190"/>
            <a:ext cx="4929222" cy="1571636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200" b="1" dirty="0" smtClean="0">
                <a:latin typeface="Arial" pitchFamily="34" charset="0"/>
                <a:cs typeface="Arial" pitchFamily="34" charset="0"/>
              </a:rPr>
              <a:t>Травянистое полевое и огородное растение семейства бобовых, с круглыми семенами (горошинами).</a:t>
            </a:r>
            <a:endParaRPr lang="ru-RU" sz="2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786182" y="3786190"/>
            <a:ext cx="4929222" cy="1571636"/>
          </a:xfrm>
          <a:prstGeom prst="roundRect">
            <a:avLst/>
          </a:prstGeom>
          <a:solidFill>
            <a:srgbClr val="F4740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Лексическое значение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786182" y="3786190"/>
            <a:ext cx="4929222" cy="1571636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Облако 18">
            <a:hlinkClick r:id="rId2" action="ppaction://hlinksldjump"/>
          </p:cNvPr>
          <p:cNvSpPr/>
          <p:nvPr/>
        </p:nvSpPr>
        <p:spPr>
          <a:xfrm>
            <a:off x="5786446" y="1643050"/>
            <a:ext cx="2428892" cy="185738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Задания</a:t>
            </a:r>
            <a:endParaRPr lang="ru-RU" sz="2800" b="1" dirty="0"/>
          </a:p>
        </p:txBody>
      </p:sp>
      <p:sp>
        <p:nvSpPr>
          <p:cNvPr id="20" name="Стрелка вправо 19">
            <a:hlinkClick r:id="" action="ppaction://hlinkshowjump?jump=nextslide"/>
          </p:cNvPr>
          <p:cNvSpPr/>
          <p:nvPr/>
        </p:nvSpPr>
        <p:spPr>
          <a:xfrm>
            <a:off x="4572000" y="5643578"/>
            <a:ext cx="3143272" cy="714380"/>
          </a:xfrm>
          <a:prstGeom prst="rightArrow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Этимология</a:t>
            </a:r>
            <a:endParaRPr lang="ru-RU" sz="2000" b="1" dirty="0"/>
          </a:p>
        </p:txBody>
      </p:sp>
      <p:sp>
        <p:nvSpPr>
          <p:cNvPr id="15" name="Управляющая кнопка: домой 14">
            <a:hlinkClick r:id="rId3" action="ppaction://hlinksldjump" highlightClick="1"/>
          </p:cNvPr>
          <p:cNvSpPr/>
          <p:nvPr/>
        </p:nvSpPr>
        <p:spPr>
          <a:xfrm>
            <a:off x="2214546" y="5857892"/>
            <a:ext cx="571504" cy="571504"/>
          </a:xfrm>
          <a:prstGeom prst="actionButtonHome">
            <a:avLst/>
          </a:prstGeom>
          <a:solidFill>
            <a:srgbClr val="6633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 descr="горох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4282" y="571480"/>
            <a:ext cx="4927555" cy="3322126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642911" y="822782"/>
            <a:ext cx="792961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/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ГОРОХ назвали так не случайно – ГОРОХ значит «лущёный», «тёртый».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3" name="Рисунок 2" descr="горох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736" y="1857364"/>
            <a:ext cx="4953034" cy="3714776"/>
          </a:xfrm>
          <a:prstGeom prst="rect">
            <a:avLst/>
          </a:prstGeom>
        </p:spPr>
      </p:pic>
      <p:sp>
        <p:nvSpPr>
          <p:cNvPr id="4" name="Управляющая кнопка: в начало 3">
            <a:hlinkClick r:id="" action="ppaction://hlinkshowjump?jump=previousslide" highlightClick="1"/>
          </p:cNvPr>
          <p:cNvSpPr/>
          <p:nvPr/>
        </p:nvSpPr>
        <p:spPr>
          <a:xfrm>
            <a:off x="2500298" y="5857892"/>
            <a:ext cx="928694" cy="500066"/>
          </a:xfrm>
          <a:prstGeom prst="actionButtonBeginning">
            <a:avLst/>
          </a:prstGeom>
          <a:solidFill>
            <a:srgbClr val="6633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3576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357686" y="648618"/>
            <a:ext cx="3528392" cy="72008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Дев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чка</a:t>
            </a:r>
            <a:endParaRPr lang="ru-RU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357686" y="642918"/>
            <a:ext cx="3528392" cy="720080"/>
          </a:xfrm>
          <a:prstGeom prst="roundRect">
            <a:avLst/>
          </a:prstGeom>
          <a:solidFill>
            <a:srgbClr val="6633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Дев_чка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3576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786182" y="3786190"/>
            <a:ext cx="4929222" cy="1571636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800" b="1" dirty="0" smtClean="0">
                <a:latin typeface="Arial" pitchFamily="34" charset="0"/>
                <a:cs typeface="Arial" pitchFamily="34" charset="0"/>
              </a:rPr>
              <a:t>Ребенок женского пола.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786182" y="3786190"/>
            <a:ext cx="4929222" cy="1571636"/>
          </a:xfrm>
          <a:prstGeom prst="roundRect">
            <a:avLst/>
          </a:prstGeom>
          <a:solidFill>
            <a:srgbClr val="F4740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Лексическое значение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786182" y="3786190"/>
            <a:ext cx="4929222" cy="1571636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Облако 18">
            <a:hlinkClick r:id="rId2" action="ppaction://hlinksldjump"/>
          </p:cNvPr>
          <p:cNvSpPr/>
          <p:nvPr/>
        </p:nvSpPr>
        <p:spPr>
          <a:xfrm>
            <a:off x="5786446" y="1643050"/>
            <a:ext cx="2428892" cy="185738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Задания</a:t>
            </a:r>
            <a:endParaRPr lang="ru-RU" sz="2800" b="1" dirty="0"/>
          </a:p>
        </p:txBody>
      </p:sp>
      <p:sp>
        <p:nvSpPr>
          <p:cNvPr id="20" name="Стрелка вправо 19">
            <a:hlinkClick r:id="" action="ppaction://hlinkshowjump?jump=nextslide"/>
          </p:cNvPr>
          <p:cNvSpPr/>
          <p:nvPr/>
        </p:nvSpPr>
        <p:spPr>
          <a:xfrm>
            <a:off x="4572000" y="5643578"/>
            <a:ext cx="3143272" cy="714380"/>
          </a:xfrm>
          <a:prstGeom prst="rightArrow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Этимология</a:t>
            </a:r>
            <a:endParaRPr lang="ru-RU" sz="2000" b="1" dirty="0"/>
          </a:p>
        </p:txBody>
      </p:sp>
      <p:sp>
        <p:nvSpPr>
          <p:cNvPr id="15" name="Управляющая кнопка: домой 14">
            <a:hlinkClick r:id="rId3" action="ppaction://hlinksldjump" highlightClick="1"/>
          </p:cNvPr>
          <p:cNvSpPr/>
          <p:nvPr/>
        </p:nvSpPr>
        <p:spPr>
          <a:xfrm>
            <a:off x="2214546" y="5857892"/>
            <a:ext cx="571504" cy="571504"/>
          </a:xfrm>
          <a:prstGeom prst="actionButtonHome">
            <a:avLst/>
          </a:prstGeom>
          <a:solidFill>
            <a:srgbClr val="6633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 descr="девочка.png"/>
          <p:cNvPicPr>
            <a:picLocks noChangeAspect="1"/>
          </p:cNvPicPr>
          <p:nvPr/>
        </p:nvPicPr>
        <p:blipFill>
          <a:blip r:embed="rId4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4348" y="500042"/>
            <a:ext cx="3000396" cy="4429156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642911" y="822782"/>
            <a:ext cx="792961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/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Происходит от существительного дева.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Рисунок 3" descr="девочка 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28992" y="1357298"/>
            <a:ext cx="3743333" cy="4934714"/>
          </a:xfrm>
          <a:prstGeom prst="rect">
            <a:avLst/>
          </a:prstGeom>
        </p:spPr>
      </p:pic>
      <p:sp>
        <p:nvSpPr>
          <p:cNvPr id="5" name="Управляющая кнопка: в начало 4">
            <a:hlinkClick r:id="" action="ppaction://hlinkshowjump?jump=previousslide" highlightClick="1"/>
          </p:cNvPr>
          <p:cNvSpPr/>
          <p:nvPr/>
        </p:nvSpPr>
        <p:spPr>
          <a:xfrm>
            <a:off x="2500298" y="5857892"/>
            <a:ext cx="928694" cy="500066"/>
          </a:xfrm>
          <a:prstGeom prst="actionButtonBeginning">
            <a:avLst/>
          </a:prstGeom>
          <a:solidFill>
            <a:srgbClr val="6633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3576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357686" y="648618"/>
            <a:ext cx="3528392" cy="72008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</a:t>
            </a: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журный</a:t>
            </a:r>
            <a:endParaRPr lang="ru-RU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357686" y="642918"/>
            <a:ext cx="3528392" cy="720080"/>
          </a:xfrm>
          <a:prstGeom prst="roundRect">
            <a:avLst/>
          </a:prstGeom>
          <a:solidFill>
            <a:srgbClr val="6633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Д_журный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3576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786182" y="3786190"/>
            <a:ext cx="4929222" cy="1571636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800" b="1" dirty="0" smtClean="0">
                <a:latin typeface="Arial" pitchFamily="34" charset="0"/>
                <a:cs typeface="Arial" pitchFamily="34" charset="0"/>
              </a:rPr>
              <a:t>Тот, кто несёт дежурство.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786182" y="3786190"/>
            <a:ext cx="4929222" cy="1571636"/>
          </a:xfrm>
          <a:prstGeom prst="roundRect">
            <a:avLst/>
          </a:prstGeom>
          <a:solidFill>
            <a:srgbClr val="F4740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Лексическое значение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786182" y="3786190"/>
            <a:ext cx="4929222" cy="1571636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Облако 18">
            <a:hlinkClick r:id="rId2" action="ppaction://hlinksldjump"/>
          </p:cNvPr>
          <p:cNvSpPr/>
          <p:nvPr/>
        </p:nvSpPr>
        <p:spPr>
          <a:xfrm>
            <a:off x="5786446" y="1643050"/>
            <a:ext cx="2428892" cy="185738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Задания</a:t>
            </a:r>
            <a:endParaRPr lang="ru-RU" sz="2800" b="1" dirty="0"/>
          </a:p>
        </p:txBody>
      </p:sp>
      <p:sp>
        <p:nvSpPr>
          <p:cNvPr id="20" name="Стрелка вправо 19">
            <a:hlinkClick r:id="" action="ppaction://hlinkshowjump?jump=nextslide"/>
          </p:cNvPr>
          <p:cNvSpPr/>
          <p:nvPr/>
        </p:nvSpPr>
        <p:spPr>
          <a:xfrm>
            <a:off x="4572000" y="5643578"/>
            <a:ext cx="3143272" cy="714380"/>
          </a:xfrm>
          <a:prstGeom prst="rightArrow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Этимология</a:t>
            </a:r>
            <a:endParaRPr lang="ru-RU" sz="2000" b="1" dirty="0"/>
          </a:p>
        </p:txBody>
      </p:sp>
      <p:sp>
        <p:nvSpPr>
          <p:cNvPr id="15" name="Управляющая кнопка: домой 14">
            <a:hlinkClick r:id="rId3" action="ppaction://hlinksldjump" highlightClick="1"/>
          </p:cNvPr>
          <p:cNvSpPr/>
          <p:nvPr/>
        </p:nvSpPr>
        <p:spPr>
          <a:xfrm>
            <a:off x="2214546" y="5857892"/>
            <a:ext cx="571504" cy="571504"/>
          </a:xfrm>
          <a:prstGeom prst="actionButtonHome">
            <a:avLst/>
          </a:prstGeom>
          <a:solidFill>
            <a:srgbClr val="6633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 descr="1994852-easygirlgames-school-clean-up.jpg"/>
          <p:cNvPicPr>
            <a:picLocks noChangeAspect="1"/>
          </p:cNvPicPr>
          <p:nvPr/>
        </p:nvPicPr>
        <p:blipFill>
          <a:blip r:embed="rId4"/>
          <a:srcRect l="14189"/>
          <a:stretch>
            <a:fillRect/>
          </a:stretch>
        </p:blipFill>
        <p:spPr>
          <a:xfrm>
            <a:off x="857224" y="785794"/>
            <a:ext cx="3024208" cy="2928958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642910" y="714356"/>
            <a:ext cx="7929618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/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Образовано при помощи суффикса -</a:t>
            </a:r>
            <a:r>
              <a:rPr lang="ru-RU" sz="2800" dirty="0" err="1" smtClean="0">
                <a:solidFill>
                  <a:schemeClr val="bg2">
                    <a:lumMod val="25000"/>
                  </a:schemeClr>
                </a:solidFill>
              </a:rPr>
              <a:t>н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- на базе французского выражения </a:t>
            </a:r>
            <a:r>
              <a:rPr lang="ru-RU" sz="2800" dirty="0" err="1" smtClean="0">
                <a:solidFill>
                  <a:schemeClr val="bg2">
                    <a:lumMod val="25000"/>
                  </a:schemeClr>
                </a:solidFill>
              </a:rPr>
              <a:t>de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2800" dirty="0" err="1" smtClean="0">
                <a:solidFill>
                  <a:schemeClr val="bg2">
                    <a:lumMod val="25000"/>
                  </a:schemeClr>
                </a:solidFill>
              </a:rPr>
              <a:t>jour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 «относящийся к сегодняшнему дню». Русск. </a:t>
            </a:r>
            <a:r>
              <a:rPr lang="ru-RU" sz="2800" dirty="0" err="1" smtClean="0">
                <a:solidFill>
                  <a:schemeClr val="bg2">
                    <a:lumMod val="25000"/>
                  </a:schemeClr>
                </a:solidFill>
              </a:rPr>
              <a:t>дежу́рить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, стар. </a:t>
            </a:r>
            <a:r>
              <a:rPr lang="ru-RU" sz="2800" dirty="0" err="1" smtClean="0">
                <a:solidFill>
                  <a:schemeClr val="bg2">
                    <a:lumMod val="25000"/>
                  </a:schemeClr>
                </a:solidFill>
              </a:rPr>
              <a:t>дежур-майор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 — начиная с Петра I.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Рисунок 3" descr="дежурный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71736" y="2714620"/>
            <a:ext cx="4643438" cy="3474839"/>
          </a:xfrm>
          <a:prstGeom prst="rect">
            <a:avLst/>
          </a:prstGeom>
        </p:spPr>
      </p:pic>
      <p:sp>
        <p:nvSpPr>
          <p:cNvPr id="5" name="Управляющая кнопка: в начало 4">
            <a:hlinkClick r:id="" action="ppaction://hlinkshowjump?jump=previousslide" highlightClick="1"/>
          </p:cNvPr>
          <p:cNvSpPr/>
          <p:nvPr/>
        </p:nvSpPr>
        <p:spPr>
          <a:xfrm>
            <a:off x="2500298" y="5857892"/>
            <a:ext cx="928694" cy="500066"/>
          </a:xfrm>
          <a:prstGeom prst="actionButtonBeginning">
            <a:avLst/>
          </a:prstGeom>
          <a:solidFill>
            <a:srgbClr val="6633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3576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357686" y="648618"/>
            <a:ext cx="3528392" cy="72008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</a:t>
            </a: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кабрь</a:t>
            </a:r>
            <a:endParaRPr lang="ru-RU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357686" y="642918"/>
            <a:ext cx="3528392" cy="720080"/>
          </a:xfrm>
          <a:prstGeom prst="roundRect">
            <a:avLst/>
          </a:prstGeom>
          <a:solidFill>
            <a:srgbClr val="6633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Д_кабрь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3576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786182" y="3786190"/>
            <a:ext cx="4929222" cy="1571636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28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endParaRPr lang="ru-RU" sz="28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Двенадцатый месяц календарного года. </a:t>
            </a:r>
          </a:p>
          <a:p>
            <a:pPr algn="ctr"/>
            <a:endParaRPr lang="ru-RU" sz="28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800" b="1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786182" y="3786190"/>
            <a:ext cx="4929222" cy="1571636"/>
          </a:xfrm>
          <a:prstGeom prst="roundRect">
            <a:avLst/>
          </a:prstGeom>
          <a:solidFill>
            <a:srgbClr val="F4740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Лексическое значение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786182" y="3786190"/>
            <a:ext cx="4929222" cy="1571636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Облако 18">
            <a:hlinkClick r:id="rId2" action="ppaction://hlinksldjump"/>
          </p:cNvPr>
          <p:cNvSpPr/>
          <p:nvPr/>
        </p:nvSpPr>
        <p:spPr>
          <a:xfrm>
            <a:off x="5786446" y="1643050"/>
            <a:ext cx="2428892" cy="185738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Задания</a:t>
            </a:r>
            <a:endParaRPr lang="ru-RU" sz="2800" b="1" dirty="0"/>
          </a:p>
        </p:txBody>
      </p:sp>
      <p:sp>
        <p:nvSpPr>
          <p:cNvPr id="20" name="Стрелка вправо 19">
            <a:hlinkClick r:id="" action="ppaction://hlinkshowjump?jump=nextslide"/>
          </p:cNvPr>
          <p:cNvSpPr/>
          <p:nvPr/>
        </p:nvSpPr>
        <p:spPr>
          <a:xfrm>
            <a:off x="4572000" y="5643578"/>
            <a:ext cx="3143272" cy="714380"/>
          </a:xfrm>
          <a:prstGeom prst="rightArrow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Этимология</a:t>
            </a:r>
            <a:endParaRPr lang="ru-RU" sz="2000" b="1" dirty="0"/>
          </a:p>
        </p:txBody>
      </p:sp>
      <p:sp>
        <p:nvSpPr>
          <p:cNvPr id="15" name="Управляющая кнопка: домой 14">
            <a:hlinkClick r:id="rId3" action="ppaction://hlinksldjump" highlightClick="1"/>
          </p:cNvPr>
          <p:cNvSpPr/>
          <p:nvPr/>
        </p:nvSpPr>
        <p:spPr>
          <a:xfrm>
            <a:off x="2214546" y="5857892"/>
            <a:ext cx="571504" cy="571504"/>
          </a:xfrm>
          <a:prstGeom prst="actionButtonHome">
            <a:avLst/>
          </a:prstGeom>
          <a:solidFill>
            <a:srgbClr val="6633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 descr="декабрь.jpg"/>
          <p:cNvPicPr>
            <a:picLocks noChangeAspect="1"/>
          </p:cNvPicPr>
          <p:nvPr/>
        </p:nvPicPr>
        <p:blipFill>
          <a:blip r:embed="rId4"/>
          <a:srcRect l="13281" t="5799" r="36719" b="6904"/>
          <a:stretch>
            <a:fillRect/>
          </a:stretch>
        </p:blipFill>
        <p:spPr>
          <a:xfrm>
            <a:off x="714348" y="785794"/>
            <a:ext cx="2951558" cy="4071966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642910" y="829559"/>
            <a:ext cx="7929618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/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Образовано от латинского слова "</a:t>
            </a:r>
            <a:r>
              <a:rPr lang="ru-RU" sz="2800" dirty="0" err="1" smtClean="0">
                <a:solidFill>
                  <a:schemeClr val="bg2">
                    <a:lumMod val="25000"/>
                  </a:schemeClr>
                </a:solidFill>
              </a:rPr>
              <a:t>децем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" (десятый), т.к. в Древнем Риме был десятым месяцем.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5" name="Рисунок 4" descr="декабрь 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1736" y="2214554"/>
            <a:ext cx="5000660" cy="3412468"/>
          </a:xfrm>
          <a:prstGeom prst="rect">
            <a:avLst/>
          </a:prstGeom>
        </p:spPr>
      </p:pic>
      <p:sp>
        <p:nvSpPr>
          <p:cNvPr id="6" name="Управляющая кнопка: в начало 5">
            <a:hlinkClick r:id="" action="ppaction://hlinkshowjump?jump=previousslide" highlightClick="1"/>
          </p:cNvPr>
          <p:cNvSpPr/>
          <p:nvPr/>
        </p:nvSpPr>
        <p:spPr>
          <a:xfrm>
            <a:off x="2500298" y="5857892"/>
            <a:ext cx="928694" cy="500066"/>
          </a:xfrm>
          <a:prstGeom prst="actionButtonBeginning">
            <a:avLst/>
          </a:prstGeom>
          <a:solidFill>
            <a:srgbClr val="6633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3576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357686" y="648618"/>
            <a:ext cx="3528392" cy="72008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е</a:t>
            </a: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ревня</a:t>
            </a:r>
            <a:endParaRPr lang="ru-RU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357686" y="642918"/>
            <a:ext cx="3528392" cy="720080"/>
          </a:xfrm>
          <a:prstGeom prst="roundRect">
            <a:avLst/>
          </a:prstGeom>
          <a:solidFill>
            <a:srgbClr val="6633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Д_ревня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3576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786182" y="3786190"/>
            <a:ext cx="4929222" cy="1571636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ru-RU" sz="28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2800" b="1" dirty="0" smtClean="0">
                <a:latin typeface="Arial" pitchFamily="34" charset="0"/>
                <a:cs typeface="Arial" pitchFamily="34" charset="0"/>
              </a:rPr>
              <a:t>Небольшое  поселение    людей.</a:t>
            </a:r>
          </a:p>
          <a:p>
            <a:pPr algn="ctr"/>
            <a:r>
              <a:rPr lang="ru-RU" sz="2800" b="1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786182" y="3786190"/>
            <a:ext cx="4929222" cy="1571636"/>
          </a:xfrm>
          <a:prstGeom prst="roundRect">
            <a:avLst/>
          </a:prstGeom>
          <a:solidFill>
            <a:srgbClr val="F4740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Лексическое значение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786182" y="3786190"/>
            <a:ext cx="4929222" cy="1571636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Облако 18">
            <a:hlinkClick r:id="rId2" action="ppaction://hlinksldjump"/>
          </p:cNvPr>
          <p:cNvSpPr/>
          <p:nvPr/>
        </p:nvSpPr>
        <p:spPr>
          <a:xfrm>
            <a:off x="5786446" y="1643050"/>
            <a:ext cx="2428892" cy="185738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Задания</a:t>
            </a:r>
            <a:endParaRPr lang="ru-RU" sz="2800" b="1" dirty="0"/>
          </a:p>
        </p:txBody>
      </p:sp>
      <p:sp>
        <p:nvSpPr>
          <p:cNvPr id="20" name="Стрелка вправо 19">
            <a:hlinkClick r:id="" action="ppaction://hlinkshowjump?jump=nextslide"/>
          </p:cNvPr>
          <p:cNvSpPr/>
          <p:nvPr/>
        </p:nvSpPr>
        <p:spPr>
          <a:xfrm>
            <a:off x="4572000" y="5643578"/>
            <a:ext cx="3143272" cy="714380"/>
          </a:xfrm>
          <a:prstGeom prst="rightArrow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Этимология</a:t>
            </a:r>
            <a:endParaRPr lang="ru-RU" sz="2000" b="1" dirty="0"/>
          </a:p>
        </p:txBody>
      </p:sp>
      <p:sp>
        <p:nvSpPr>
          <p:cNvPr id="15" name="Управляющая кнопка: домой 14">
            <a:hlinkClick r:id="rId3" action="ppaction://hlinksldjump" highlightClick="1"/>
          </p:cNvPr>
          <p:cNvSpPr/>
          <p:nvPr/>
        </p:nvSpPr>
        <p:spPr>
          <a:xfrm>
            <a:off x="2214546" y="5857892"/>
            <a:ext cx="571504" cy="571504"/>
          </a:xfrm>
          <a:prstGeom prst="actionButtonHome">
            <a:avLst/>
          </a:prstGeom>
          <a:solidFill>
            <a:srgbClr val="6633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 descr="деревня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547" r="6027" b="5114"/>
          <a:stretch>
            <a:fillRect/>
          </a:stretch>
        </p:blipFill>
        <p:spPr>
          <a:xfrm>
            <a:off x="714348" y="642918"/>
            <a:ext cx="3286148" cy="3071834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714348" y="829559"/>
            <a:ext cx="7786742" cy="4493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/>
            <a:r>
              <a:rPr lang="ru-RU" sz="2600" dirty="0" smtClean="0">
                <a:solidFill>
                  <a:schemeClr val="bg2">
                    <a:lumMod val="25000"/>
                  </a:schemeClr>
                </a:solidFill>
              </a:rPr>
              <a:t>В старину, чтобы основать такой посёлок,    построить дома, распахать землю, люди должны были расчистить место от леса. Для этого    выкорчёвывали, дёргали  с корнем деревья. С тех пор  то место, на котором   корчевали, дёргали с корнем деревья, а потом строили дома, распахивали пашню, стали называть </a:t>
            </a:r>
            <a:r>
              <a:rPr lang="ru-RU" sz="2600" i="1" dirty="0" smtClean="0">
                <a:solidFill>
                  <a:schemeClr val="bg2">
                    <a:lumMod val="25000"/>
                  </a:schemeClr>
                </a:solidFill>
              </a:rPr>
              <a:t>деревней.</a:t>
            </a:r>
            <a:endParaRPr lang="ru-RU" sz="2600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just"/>
            <a:r>
              <a:rPr lang="ru-RU" sz="2600" i="1" dirty="0" smtClean="0">
                <a:solidFill>
                  <a:schemeClr val="bg2">
                    <a:lumMod val="25000"/>
                  </a:schemeClr>
                </a:solidFill>
              </a:rPr>
              <a:t>Деревня - </a:t>
            </a:r>
            <a:r>
              <a:rPr lang="ru-RU" sz="2600" i="1" u="sng" dirty="0" smtClean="0">
                <a:solidFill>
                  <a:schemeClr val="bg2">
                    <a:lumMod val="25000"/>
                  </a:schemeClr>
                </a:solidFill>
              </a:rPr>
              <a:t>дерево </a:t>
            </a:r>
            <a:r>
              <a:rPr lang="ru-RU" sz="2600" i="1" dirty="0" smtClean="0">
                <a:solidFill>
                  <a:schemeClr val="bg2">
                    <a:lumMod val="25000"/>
                  </a:schemeClr>
                </a:solidFill>
              </a:rPr>
              <a:t>= «место,  очищенное от  деревьев».</a:t>
            </a:r>
            <a:endParaRPr lang="ru-RU" sz="2600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just"/>
            <a:r>
              <a:rPr lang="ru-RU" sz="2600" i="1" dirty="0" smtClean="0">
                <a:solidFill>
                  <a:schemeClr val="bg2">
                    <a:lumMod val="25000"/>
                  </a:schemeClr>
                </a:solidFill>
              </a:rPr>
              <a:t>Дерево - </a:t>
            </a:r>
            <a:r>
              <a:rPr lang="ru-RU" sz="2600" i="1" u="sng" dirty="0" smtClean="0">
                <a:solidFill>
                  <a:schemeClr val="bg2">
                    <a:lumMod val="25000"/>
                  </a:schemeClr>
                </a:solidFill>
              </a:rPr>
              <a:t>деру</a:t>
            </a:r>
            <a:r>
              <a:rPr lang="ru-RU" sz="2600" i="1" dirty="0" smtClean="0">
                <a:solidFill>
                  <a:schemeClr val="bg2">
                    <a:lumMod val="25000"/>
                  </a:schemeClr>
                </a:solidFill>
              </a:rPr>
              <a:t> = «то, что </a:t>
            </a:r>
            <a:r>
              <a:rPr lang="ru-RU" sz="2600" i="1" u="sng" dirty="0" smtClean="0">
                <a:solidFill>
                  <a:schemeClr val="bg2">
                    <a:lumMod val="25000"/>
                  </a:schemeClr>
                </a:solidFill>
              </a:rPr>
              <a:t>дёргают</a:t>
            </a:r>
            <a:r>
              <a:rPr lang="ru-RU" sz="2600" i="1" dirty="0" smtClean="0">
                <a:solidFill>
                  <a:schemeClr val="bg2">
                    <a:lumMod val="25000"/>
                  </a:schemeClr>
                </a:solidFill>
              </a:rPr>
              <a:t> из земли,     очищая её».   </a:t>
            </a:r>
            <a:endParaRPr lang="ru-RU" sz="26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4" name="Управляющая кнопка: в начало 3">
            <a:hlinkClick r:id="" action="ppaction://hlinkshowjump?jump=previousslide" highlightClick="1"/>
          </p:cNvPr>
          <p:cNvSpPr/>
          <p:nvPr/>
        </p:nvSpPr>
        <p:spPr>
          <a:xfrm>
            <a:off x="2500298" y="5857892"/>
            <a:ext cx="928694" cy="500066"/>
          </a:xfrm>
          <a:prstGeom prst="actionButtonBeginning">
            <a:avLst/>
          </a:prstGeom>
          <a:solidFill>
            <a:srgbClr val="6633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3576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357686" y="648618"/>
            <a:ext cx="3528392" cy="72008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рога</a:t>
            </a:r>
            <a:endParaRPr lang="ru-RU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357686" y="642918"/>
            <a:ext cx="3528392" cy="720080"/>
          </a:xfrm>
          <a:prstGeom prst="roundRect">
            <a:avLst/>
          </a:prstGeom>
          <a:solidFill>
            <a:srgbClr val="6633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Д_рога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3576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786182" y="3786190"/>
            <a:ext cx="4929222" cy="1571636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800" b="1" dirty="0" smtClean="0">
                <a:latin typeface="Arial" pitchFamily="34" charset="0"/>
                <a:cs typeface="Arial" pitchFamily="34" charset="0"/>
              </a:rPr>
              <a:t>Узкая полоса земли, предназначенная для передвижения.</a:t>
            </a: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786182" y="3786190"/>
            <a:ext cx="4929222" cy="1571636"/>
          </a:xfrm>
          <a:prstGeom prst="roundRect">
            <a:avLst/>
          </a:prstGeom>
          <a:solidFill>
            <a:srgbClr val="F4740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Лексическое значение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786182" y="3786190"/>
            <a:ext cx="4929222" cy="1571636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Облако 18">
            <a:hlinkClick r:id="rId2" action="ppaction://hlinksldjump"/>
          </p:cNvPr>
          <p:cNvSpPr/>
          <p:nvPr/>
        </p:nvSpPr>
        <p:spPr>
          <a:xfrm>
            <a:off x="5786446" y="1643050"/>
            <a:ext cx="2428892" cy="185738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Задания</a:t>
            </a:r>
            <a:endParaRPr lang="ru-RU" sz="2800" b="1" dirty="0"/>
          </a:p>
        </p:txBody>
      </p:sp>
      <p:sp>
        <p:nvSpPr>
          <p:cNvPr id="20" name="Стрелка вправо 19">
            <a:hlinkClick r:id="" action="ppaction://hlinkshowjump?jump=nextslide"/>
          </p:cNvPr>
          <p:cNvSpPr/>
          <p:nvPr/>
        </p:nvSpPr>
        <p:spPr>
          <a:xfrm>
            <a:off x="4572000" y="5643578"/>
            <a:ext cx="3143272" cy="714380"/>
          </a:xfrm>
          <a:prstGeom prst="rightArrow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Этимология</a:t>
            </a:r>
            <a:endParaRPr lang="ru-RU" sz="2000" b="1" dirty="0"/>
          </a:p>
        </p:txBody>
      </p:sp>
      <p:sp>
        <p:nvSpPr>
          <p:cNvPr id="15" name="Управляющая кнопка: домой 14">
            <a:hlinkClick r:id="rId3" action="ppaction://hlinksldjump" highlightClick="1"/>
          </p:cNvPr>
          <p:cNvSpPr/>
          <p:nvPr/>
        </p:nvSpPr>
        <p:spPr>
          <a:xfrm>
            <a:off x="2214546" y="5857892"/>
            <a:ext cx="571504" cy="571504"/>
          </a:xfrm>
          <a:prstGeom prst="actionButtonHome">
            <a:avLst/>
          </a:prstGeom>
          <a:solidFill>
            <a:srgbClr val="6633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 descr="дорога.jpeg"/>
          <p:cNvPicPr>
            <a:picLocks noChangeAspect="1"/>
          </p:cNvPicPr>
          <p:nvPr/>
        </p:nvPicPr>
        <p:blipFill>
          <a:blip r:embed="rId4"/>
          <a:srcRect l="31249" t="9375" r="24219" b="7291"/>
          <a:stretch>
            <a:fillRect/>
          </a:stretch>
        </p:blipFill>
        <p:spPr>
          <a:xfrm>
            <a:off x="642910" y="714356"/>
            <a:ext cx="3000396" cy="4211082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714348" y="829559"/>
            <a:ext cx="7786742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/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Чтобы проложить дорогу, нужно расчистить    полоску земли от деревьев, кустарников,     дёрна.  Видимо,  поэтому слово </a:t>
            </a:r>
            <a:r>
              <a:rPr lang="ru-RU" sz="2800" i="1" dirty="0" smtClean="0">
                <a:solidFill>
                  <a:schemeClr val="bg2">
                    <a:lumMod val="25000"/>
                  </a:schemeClr>
                </a:solidFill>
              </a:rPr>
              <a:t>дорога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 образовалось от </a:t>
            </a:r>
            <a:r>
              <a:rPr lang="ru-RU" sz="2800" i="1" dirty="0" err="1" smtClean="0">
                <a:solidFill>
                  <a:schemeClr val="bg2">
                    <a:lumMod val="25000"/>
                  </a:schemeClr>
                </a:solidFill>
              </a:rPr>
              <a:t>дорг</a:t>
            </a:r>
            <a:r>
              <a:rPr lang="ru-RU" sz="2800" i="1" dirty="0" smtClean="0">
                <a:solidFill>
                  <a:schemeClr val="bg2">
                    <a:lumMod val="25000"/>
                  </a:schemeClr>
                </a:solidFill>
              </a:rPr>
              <a:t>,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  </a:t>
            </a:r>
            <a:r>
              <a:rPr lang="ru-RU" sz="2800" i="1" dirty="0" smtClean="0">
                <a:solidFill>
                  <a:schemeClr val="bg2">
                    <a:lumMod val="25000"/>
                  </a:schemeClr>
                </a:solidFill>
              </a:rPr>
              <a:t>дёргать –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 «продранное лесу  пространство,   полоска земли,   с которой   выкорчеван лес». Интересно, что исторически    слово  </a:t>
            </a:r>
            <a:r>
              <a:rPr lang="ru-RU" sz="2800" i="1" dirty="0" smtClean="0">
                <a:solidFill>
                  <a:schemeClr val="bg2">
                    <a:lumMod val="25000"/>
                  </a:schemeClr>
                </a:solidFill>
              </a:rPr>
              <a:t>дорога </a:t>
            </a: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 оказывается родственным словам </a:t>
            </a:r>
            <a:r>
              <a:rPr lang="ru-RU" sz="2800" i="1" dirty="0" smtClean="0">
                <a:solidFill>
                  <a:schemeClr val="bg2">
                    <a:lumMod val="25000"/>
                  </a:schemeClr>
                </a:solidFill>
              </a:rPr>
              <a:t>деревня,  дерево.</a:t>
            </a:r>
            <a:endParaRPr lang="ru-RU" sz="2800" dirty="0" smtClean="0">
              <a:solidFill>
                <a:schemeClr val="bg2">
                  <a:lumMod val="25000"/>
                </a:schemeClr>
              </a:solidFill>
            </a:endParaRPr>
          </a:p>
          <a:p>
            <a:pPr algn="just"/>
            <a:r>
              <a:rPr lang="ru-RU" sz="2800" i="1" dirty="0" smtClean="0">
                <a:solidFill>
                  <a:schemeClr val="bg2">
                    <a:lumMod val="25000"/>
                  </a:schemeClr>
                </a:solidFill>
              </a:rPr>
              <a:t>Дорога - </a:t>
            </a:r>
            <a:r>
              <a:rPr lang="ru-RU" sz="2800" i="1" dirty="0" err="1" smtClean="0">
                <a:solidFill>
                  <a:schemeClr val="bg2">
                    <a:lumMod val="25000"/>
                  </a:schemeClr>
                </a:solidFill>
              </a:rPr>
              <a:t>дорг</a:t>
            </a:r>
            <a:r>
              <a:rPr lang="ru-RU" sz="2800" i="1" dirty="0" smtClean="0">
                <a:solidFill>
                  <a:schemeClr val="bg2">
                    <a:lumMod val="25000"/>
                  </a:schemeClr>
                </a:solidFill>
              </a:rPr>
              <a:t>,    дёргать = «продранное в лесу пространство».  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Управляющая кнопка: в начало 2">
            <a:hlinkClick r:id="" action="ppaction://hlinkshowjump?jump=previousslide" highlightClick="1"/>
          </p:cNvPr>
          <p:cNvSpPr/>
          <p:nvPr/>
        </p:nvSpPr>
        <p:spPr>
          <a:xfrm>
            <a:off x="2500298" y="5857892"/>
            <a:ext cx="928694" cy="500066"/>
          </a:xfrm>
          <a:prstGeom prst="actionButtonBeginning">
            <a:avLst/>
          </a:prstGeom>
          <a:solidFill>
            <a:srgbClr val="6633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43576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357686" y="648618"/>
            <a:ext cx="3528392" cy="72008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Ж</a:t>
            </a:r>
            <a:r>
              <a:rPr lang="ru-RU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lang="ru-RU" sz="3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вотное</a:t>
            </a:r>
            <a:endParaRPr lang="ru-RU" sz="3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357686" y="642918"/>
            <a:ext cx="3528392" cy="720080"/>
          </a:xfrm>
          <a:prstGeom prst="roundRect">
            <a:avLst/>
          </a:prstGeom>
          <a:solidFill>
            <a:srgbClr val="6633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err="1" smtClean="0">
                <a:latin typeface="Arial" pitchFamily="34" charset="0"/>
                <a:cs typeface="Arial" pitchFamily="34" charset="0"/>
              </a:rPr>
              <a:t>Ж_вотное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357686" y="642918"/>
            <a:ext cx="3528392" cy="72008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786182" y="3786190"/>
            <a:ext cx="4929222" cy="1571636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600" b="1" dirty="0" smtClean="0">
                <a:latin typeface="Arial" pitchFamily="34" charset="0"/>
                <a:cs typeface="Arial" pitchFamily="34" charset="0"/>
              </a:rPr>
              <a:t>Живой организм, существо, обладающее способностью двигаться и чувствовать.</a:t>
            </a:r>
            <a:endParaRPr lang="ru-RU" sz="2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3786182" y="3786190"/>
            <a:ext cx="4929222" cy="1571636"/>
          </a:xfrm>
          <a:prstGeom prst="roundRect">
            <a:avLst/>
          </a:prstGeom>
          <a:solidFill>
            <a:srgbClr val="F4740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Лексическое значение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786182" y="3786190"/>
            <a:ext cx="4929222" cy="1571636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Облако 18">
            <a:hlinkClick r:id="rId2" action="ppaction://hlinksldjump"/>
          </p:cNvPr>
          <p:cNvSpPr/>
          <p:nvPr/>
        </p:nvSpPr>
        <p:spPr>
          <a:xfrm>
            <a:off x="5786446" y="1643050"/>
            <a:ext cx="2428892" cy="1857388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/>
              <a:t>Задания</a:t>
            </a:r>
            <a:endParaRPr lang="ru-RU" sz="2800" b="1" dirty="0"/>
          </a:p>
        </p:txBody>
      </p:sp>
      <p:sp>
        <p:nvSpPr>
          <p:cNvPr id="20" name="Стрелка вправо 19">
            <a:hlinkClick r:id="" action="ppaction://hlinkshowjump?jump=nextslide"/>
          </p:cNvPr>
          <p:cNvSpPr/>
          <p:nvPr/>
        </p:nvSpPr>
        <p:spPr>
          <a:xfrm>
            <a:off x="4572000" y="5643578"/>
            <a:ext cx="3143272" cy="714380"/>
          </a:xfrm>
          <a:prstGeom prst="rightArrow">
            <a:avLst/>
          </a:prstGeom>
          <a:solidFill>
            <a:schemeClr val="bg2">
              <a:lumMod val="25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Этимология</a:t>
            </a:r>
            <a:endParaRPr lang="ru-RU" sz="2000" b="1" dirty="0"/>
          </a:p>
        </p:txBody>
      </p:sp>
      <p:sp>
        <p:nvSpPr>
          <p:cNvPr id="15" name="Управляющая кнопка: домой 14">
            <a:hlinkClick r:id="rId3" action="ppaction://hlinksldjump" highlightClick="1"/>
          </p:cNvPr>
          <p:cNvSpPr/>
          <p:nvPr/>
        </p:nvSpPr>
        <p:spPr>
          <a:xfrm>
            <a:off x="2214546" y="5857892"/>
            <a:ext cx="571504" cy="571504"/>
          </a:xfrm>
          <a:prstGeom prst="actionButtonHome">
            <a:avLst/>
          </a:prstGeom>
          <a:solidFill>
            <a:srgbClr val="6633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 descr="животное.png"/>
          <p:cNvPicPr>
            <a:picLocks noChangeAspect="1"/>
          </p:cNvPicPr>
          <p:nvPr/>
        </p:nvPicPr>
        <p:blipFill>
          <a:blip r:embed="rId4"/>
          <a:srcRect l="19298"/>
          <a:stretch>
            <a:fillRect/>
          </a:stretch>
        </p:blipFill>
        <p:spPr>
          <a:xfrm>
            <a:off x="714348" y="642918"/>
            <a:ext cx="3286116" cy="3533186"/>
          </a:xfrm>
          <a:prstGeom prst="rect">
            <a:avLst/>
          </a:prstGeom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xit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40000">
                                          <p:val>
                                            <p:strVal val="-ppt_h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h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h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h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80000">
                                          <p:val>
                                            <p:strVal val="ppt_h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h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h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#ppt_h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714348" y="829559"/>
            <a:ext cx="7786742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/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Это слово заимствовано из старославянского языка: ЖИВОТЬНО – от слова ЖИВОТ, что  значит «жизнь».</a:t>
            </a:r>
          </a:p>
          <a:p>
            <a:pPr algn="just"/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</a:rPr>
              <a:t> ЖИВОТНОЕ – ЖИВОТ, ЖИЗНЬ = «то, что живёт».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3" name="Рисунок 2" descr="животное 3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57554" y="2428868"/>
            <a:ext cx="3758923" cy="3604218"/>
          </a:xfrm>
          <a:prstGeom prst="rect">
            <a:avLst/>
          </a:prstGeom>
        </p:spPr>
      </p:pic>
      <p:sp>
        <p:nvSpPr>
          <p:cNvPr id="4" name="Управляющая кнопка: в начало 3">
            <a:hlinkClick r:id="" action="ppaction://hlinkshowjump?jump=previousslide" highlightClick="1"/>
          </p:cNvPr>
          <p:cNvSpPr/>
          <p:nvPr/>
        </p:nvSpPr>
        <p:spPr>
          <a:xfrm>
            <a:off x="2500298" y="5857892"/>
            <a:ext cx="928694" cy="500066"/>
          </a:xfrm>
          <a:prstGeom prst="actionButtonBeginning">
            <a:avLst/>
          </a:prstGeom>
          <a:solidFill>
            <a:srgbClr val="6633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684213" y="476250"/>
            <a:ext cx="8031191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342900" indent="-342900"/>
            <a:endParaRPr lang="ru-RU" sz="1200" dirty="0"/>
          </a:p>
          <a:p>
            <a:pPr marL="342900" indent="-342900" algn="just"/>
            <a:r>
              <a:rPr lang="ru-RU" b="1" dirty="0"/>
              <a:t> </a:t>
            </a:r>
            <a:r>
              <a:rPr lang="ru-RU" sz="2400" b="1" dirty="0">
                <a:solidFill>
                  <a:srgbClr val="C00000"/>
                </a:solidFill>
              </a:rPr>
              <a:t>1. Поставь  в </a:t>
            </a:r>
            <a:r>
              <a:rPr lang="ru-RU" sz="2400" b="1" dirty="0" smtClean="0">
                <a:solidFill>
                  <a:srgbClr val="C00000"/>
                </a:solidFill>
              </a:rPr>
              <a:t>слове </a:t>
            </a:r>
            <a:r>
              <a:rPr lang="ru-RU" sz="2400" b="1" dirty="0">
                <a:solidFill>
                  <a:srgbClr val="C00000"/>
                </a:solidFill>
              </a:rPr>
              <a:t>знак ударения.</a:t>
            </a:r>
          </a:p>
          <a:p>
            <a:pPr marL="342900" indent="-342900" algn="just"/>
            <a:r>
              <a:rPr lang="ru-RU" sz="2400" b="1" dirty="0"/>
              <a:t> </a:t>
            </a:r>
            <a:r>
              <a:rPr lang="ru-RU" sz="2400" b="1" dirty="0">
                <a:solidFill>
                  <a:srgbClr val="663300"/>
                </a:solidFill>
              </a:rPr>
              <a:t>2. Раздели </a:t>
            </a:r>
            <a:r>
              <a:rPr lang="ru-RU" sz="2400" b="1" dirty="0" smtClean="0">
                <a:solidFill>
                  <a:srgbClr val="663300"/>
                </a:solidFill>
              </a:rPr>
              <a:t>слово </a:t>
            </a:r>
            <a:r>
              <a:rPr lang="ru-RU" sz="2400" b="1" dirty="0">
                <a:solidFill>
                  <a:srgbClr val="663300"/>
                </a:solidFill>
              </a:rPr>
              <a:t>для переноса.</a:t>
            </a:r>
          </a:p>
          <a:p>
            <a:pPr marL="342900" indent="-342900" algn="just"/>
            <a:r>
              <a:rPr lang="ru-RU" sz="2400" b="1" dirty="0"/>
              <a:t> </a:t>
            </a:r>
            <a:r>
              <a:rPr lang="ru-RU" sz="2400" b="1" dirty="0">
                <a:solidFill>
                  <a:srgbClr val="C00000"/>
                </a:solidFill>
              </a:rPr>
              <a:t>3. Раздели </a:t>
            </a:r>
            <a:r>
              <a:rPr lang="ru-RU" sz="2400" b="1" dirty="0" smtClean="0">
                <a:solidFill>
                  <a:srgbClr val="C00000"/>
                </a:solidFill>
              </a:rPr>
              <a:t>слово </a:t>
            </a:r>
            <a:r>
              <a:rPr lang="ru-RU" sz="2400" b="1" dirty="0">
                <a:solidFill>
                  <a:srgbClr val="C00000"/>
                </a:solidFill>
              </a:rPr>
              <a:t>на слоги.</a:t>
            </a:r>
          </a:p>
          <a:p>
            <a:pPr marL="342900" indent="-342900" algn="just"/>
            <a:r>
              <a:rPr lang="ru-RU" sz="2400" b="1" dirty="0"/>
              <a:t> </a:t>
            </a:r>
            <a:r>
              <a:rPr lang="ru-RU" sz="2400" b="1" dirty="0">
                <a:solidFill>
                  <a:srgbClr val="663300"/>
                </a:solidFill>
              </a:rPr>
              <a:t>4. Подбери к </a:t>
            </a:r>
            <a:r>
              <a:rPr lang="ru-RU" sz="2400" b="1" dirty="0" smtClean="0">
                <a:solidFill>
                  <a:srgbClr val="663300"/>
                </a:solidFill>
              </a:rPr>
              <a:t>слову </a:t>
            </a:r>
            <a:r>
              <a:rPr lang="ru-RU" sz="2400" b="1" dirty="0">
                <a:solidFill>
                  <a:srgbClr val="663300"/>
                </a:solidFill>
              </a:rPr>
              <a:t>однокоренные слова, запиши их, выдели корень.</a:t>
            </a:r>
          </a:p>
          <a:p>
            <a:pPr marL="342900" indent="-342900" algn="just"/>
            <a:r>
              <a:rPr lang="ru-RU" sz="2400" b="1" dirty="0"/>
              <a:t> </a:t>
            </a:r>
            <a:r>
              <a:rPr lang="ru-RU" sz="2400" b="1" dirty="0">
                <a:solidFill>
                  <a:srgbClr val="C00000"/>
                </a:solidFill>
              </a:rPr>
              <a:t>5. Подбери к </a:t>
            </a:r>
            <a:r>
              <a:rPr lang="ru-RU" sz="2400" b="1" dirty="0" smtClean="0">
                <a:solidFill>
                  <a:srgbClr val="C00000"/>
                </a:solidFill>
              </a:rPr>
              <a:t>слову </a:t>
            </a:r>
            <a:r>
              <a:rPr lang="ru-RU" sz="2400" b="1" dirty="0">
                <a:solidFill>
                  <a:srgbClr val="C00000"/>
                </a:solidFill>
              </a:rPr>
              <a:t>однокоренные слова, разбери их по составу. </a:t>
            </a:r>
          </a:p>
          <a:p>
            <a:pPr marL="342900" indent="-342900" algn="just"/>
            <a:r>
              <a:rPr lang="ru-RU" sz="2400" b="1" dirty="0"/>
              <a:t> </a:t>
            </a:r>
            <a:r>
              <a:rPr lang="ru-RU" sz="2400" b="1" dirty="0">
                <a:solidFill>
                  <a:srgbClr val="663300"/>
                </a:solidFill>
              </a:rPr>
              <a:t>6. Запиши  транскрипцию </a:t>
            </a:r>
            <a:r>
              <a:rPr lang="ru-RU" sz="2400" b="1" dirty="0" smtClean="0">
                <a:solidFill>
                  <a:srgbClr val="663300"/>
                </a:solidFill>
              </a:rPr>
              <a:t>слова.</a:t>
            </a:r>
            <a:endParaRPr lang="ru-RU" sz="2400" b="1" dirty="0">
              <a:solidFill>
                <a:srgbClr val="663300"/>
              </a:solidFill>
            </a:endParaRPr>
          </a:p>
          <a:p>
            <a:pPr marL="342900" indent="-342900" algn="just"/>
            <a:r>
              <a:rPr lang="ru-RU" sz="2400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sz="2400" b="1" dirty="0">
                <a:solidFill>
                  <a:srgbClr val="C00000"/>
                </a:solidFill>
              </a:rPr>
              <a:t>7. Составь и запиши 2 – 3  предложения со </a:t>
            </a:r>
            <a:r>
              <a:rPr lang="ru-RU" sz="2400" b="1" dirty="0" smtClean="0">
                <a:solidFill>
                  <a:srgbClr val="C00000"/>
                </a:solidFill>
              </a:rPr>
              <a:t>словом, </a:t>
            </a:r>
            <a:r>
              <a:rPr lang="ru-RU" sz="2400" b="1" dirty="0">
                <a:solidFill>
                  <a:srgbClr val="C00000"/>
                </a:solidFill>
              </a:rPr>
              <a:t>сделай синтаксический разбор предложений. </a:t>
            </a:r>
          </a:p>
          <a:p>
            <a:pPr marL="342900" indent="-342900" algn="just"/>
            <a:r>
              <a:rPr lang="ru-RU" sz="2400" b="1" dirty="0"/>
              <a:t> </a:t>
            </a:r>
            <a:r>
              <a:rPr lang="ru-RU" sz="2400" b="1" dirty="0">
                <a:solidFill>
                  <a:srgbClr val="663300"/>
                </a:solidFill>
              </a:rPr>
              <a:t>8. Сделай  фонетический разбор </a:t>
            </a:r>
            <a:r>
              <a:rPr lang="ru-RU" sz="2400" b="1" dirty="0" smtClean="0">
                <a:solidFill>
                  <a:srgbClr val="663300"/>
                </a:solidFill>
              </a:rPr>
              <a:t>слова. </a:t>
            </a:r>
            <a:endParaRPr lang="ru-RU" sz="2400" b="1" dirty="0">
              <a:solidFill>
                <a:srgbClr val="663300"/>
              </a:solidFill>
            </a:endParaRPr>
          </a:p>
          <a:p>
            <a:pPr marL="342900" indent="-342900" algn="just"/>
            <a:r>
              <a:rPr lang="ru-RU" sz="2400" b="1" dirty="0">
                <a:solidFill>
                  <a:srgbClr val="C00000"/>
                </a:solidFill>
              </a:rPr>
              <a:t> 9. Составь и напиши </a:t>
            </a:r>
            <a:r>
              <a:rPr lang="ru-RU" sz="2400" b="1" dirty="0" smtClean="0">
                <a:solidFill>
                  <a:srgbClr val="C00000"/>
                </a:solidFill>
              </a:rPr>
              <a:t>словосочетания </a:t>
            </a:r>
            <a:r>
              <a:rPr lang="ru-RU" sz="2400" b="1" dirty="0">
                <a:solidFill>
                  <a:srgbClr val="C00000"/>
                </a:solidFill>
              </a:rPr>
              <a:t>(прил. +  сущ.).</a:t>
            </a:r>
          </a:p>
        </p:txBody>
      </p:sp>
      <p:sp>
        <p:nvSpPr>
          <p:cNvPr id="3" name="Управляющая кнопка: домой 2">
            <a:hlinkClick r:id="rId2" action="ppaction://hlinksldjump" highlightClick="1"/>
          </p:cNvPr>
          <p:cNvSpPr/>
          <p:nvPr/>
        </p:nvSpPr>
        <p:spPr>
          <a:xfrm>
            <a:off x="2214546" y="5857892"/>
            <a:ext cx="571504" cy="571504"/>
          </a:xfrm>
          <a:prstGeom prst="actionButtonHome">
            <a:avLst/>
          </a:prstGeom>
          <a:solidFill>
            <a:srgbClr val="6633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9552" y="642918"/>
            <a:ext cx="8136904" cy="461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b="1" dirty="0" err="1" smtClean="0">
                <a:solidFill>
                  <a:srgbClr val="663300"/>
                </a:solidFill>
                <a:latin typeface="Times New Roman" pitchFamily="18" charset="0"/>
                <a:cs typeface="Arial" pitchFamily="34" charset="0"/>
              </a:rPr>
              <a:t>Интернет-источники</a:t>
            </a:r>
            <a:endParaRPr lang="ru-RU" sz="3200" b="1" dirty="0" smtClean="0">
              <a:solidFill>
                <a:srgbClr val="663300"/>
              </a:solidFill>
              <a:latin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i="1" dirty="0" smtClean="0">
                <a:latin typeface="Times New Roman" pitchFamily="18" charset="0"/>
                <a:cs typeface="Arial" pitchFamily="34" charset="0"/>
              </a:rPr>
              <a:t>Берёза </a:t>
            </a:r>
            <a:r>
              <a:rPr lang="en-US" sz="1400" i="1" dirty="0" smtClean="0">
                <a:latin typeface="Times New Roman" pitchFamily="18" charset="0"/>
                <a:cs typeface="Arial" pitchFamily="34" charset="0"/>
                <a:hlinkClick r:id="rId2"/>
              </a:rPr>
              <a:t>http://static.skynetblogs.be/media/155496/dyn008_original_348_617_jpeg_2644856_b23f4bbc323e593d473b7f64e1d6bc55.jpg</a:t>
            </a:r>
            <a:endParaRPr lang="ru-RU" sz="1400" i="1" dirty="0" smtClean="0">
              <a:latin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i="1" dirty="0" smtClean="0">
                <a:latin typeface="Times New Roman" pitchFamily="18" charset="0"/>
                <a:cs typeface="Arial" pitchFamily="34" charset="0"/>
              </a:rPr>
              <a:t>Алфавит </a:t>
            </a:r>
            <a:r>
              <a:rPr lang="en-US" sz="1400" i="1" dirty="0" smtClean="0">
                <a:latin typeface="Times New Roman" pitchFamily="18" charset="0"/>
                <a:cs typeface="Arial" pitchFamily="34" charset="0"/>
                <a:hlinkClick r:id="rId3"/>
              </a:rPr>
              <a:t>http://mojmirok.ucoz.ru/_fr/10/2606544.jpg</a:t>
            </a:r>
            <a:endParaRPr lang="ru-RU" sz="1400" i="1" dirty="0" smtClean="0">
              <a:latin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i="1" dirty="0" smtClean="0">
                <a:latin typeface="Times New Roman" pitchFamily="18" charset="0"/>
                <a:cs typeface="Arial" pitchFamily="34" charset="0"/>
              </a:rPr>
              <a:t>Альбом </a:t>
            </a:r>
            <a:r>
              <a:rPr lang="en-US" sz="1400" i="1" dirty="0" smtClean="0">
                <a:latin typeface="Times New Roman" pitchFamily="18" charset="0"/>
                <a:cs typeface="Arial" pitchFamily="34" charset="0"/>
                <a:hlinkClick r:id="rId4"/>
              </a:rPr>
              <a:t>http://i.bambiniya.ru/pics/product/500/70394_16722.jpg</a:t>
            </a:r>
            <a:endParaRPr lang="ru-RU" sz="1400" i="1" dirty="0" smtClean="0">
              <a:latin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i="1" dirty="0" smtClean="0">
                <a:latin typeface="Times New Roman" pitchFamily="18" charset="0"/>
                <a:cs typeface="Arial" pitchFamily="34" charset="0"/>
              </a:rPr>
              <a:t>Апрель </a:t>
            </a:r>
            <a:r>
              <a:rPr lang="en-US" sz="1400" i="1" dirty="0" smtClean="0">
                <a:latin typeface="Times New Roman" pitchFamily="18" charset="0"/>
                <a:cs typeface="Arial" pitchFamily="34" charset="0"/>
                <a:hlinkClick r:id="rId5"/>
              </a:rPr>
              <a:t>http://img1.liveinternet.ru/images/attach/c/8/99/918/99918943_large_5111852_Vesna_7.jpg</a:t>
            </a:r>
            <a:endParaRPr lang="ru-RU" sz="1400" i="1" dirty="0" smtClean="0">
              <a:latin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i="1" dirty="0" smtClean="0">
                <a:latin typeface="Times New Roman" pitchFamily="18" charset="0"/>
                <a:cs typeface="Arial" pitchFamily="34" charset="0"/>
              </a:rPr>
              <a:t>Берег </a:t>
            </a:r>
            <a:r>
              <a:rPr lang="en-US" sz="1400" i="1" dirty="0" smtClean="0">
                <a:latin typeface="Times New Roman" pitchFamily="18" charset="0"/>
                <a:cs typeface="Arial" pitchFamily="34" charset="0"/>
                <a:hlinkClick r:id="rId6"/>
              </a:rPr>
              <a:t>http://www.vokrugsveta.ru/photo/thumbnails/1024/225.jpg</a:t>
            </a:r>
            <a:endParaRPr lang="ru-RU" sz="1400" i="1" dirty="0" smtClean="0">
              <a:latin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i="1" dirty="0" smtClean="0">
                <a:latin typeface="Times New Roman" pitchFamily="18" charset="0"/>
                <a:cs typeface="Arial" pitchFamily="34" charset="0"/>
              </a:rPr>
              <a:t>Ветер </a:t>
            </a:r>
            <a:r>
              <a:rPr lang="en-US" sz="1400" i="1" dirty="0" smtClean="0">
                <a:latin typeface="Times New Roman" pitchFamily="18" charset="0"/>
                <a:cs typeface="Arial" pitchFamily="34" charset="0"/>
                <a:hlinkClick r:id="rId7"/>
              </a:rPr>
              <a:t>http://tcdsbstaff.ednet.ns.ca/scroache/images/blew.gif</a:t>
            </a:r>
            <a:endParaRPr lang="ru-RU" sz="1400" i="1" dirty="0" smtClean="0">
              <a:latin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400" i="1" dirty="0" smtClean="0">
                <a:latin typeface="Times New Roman" pitchFamily="18" charset="0"/>
                <a:cs typeface="Arial" pitchFamily="34" charset="0"/>
                <a:hlinkClick r:id="rId8"/>
              </a:rPr>
              <a:t>http://www.poetryclub.com.ua/upload/poem_all/00365210.jpg</a:t>
            </a:r>
            <a:endParaRPr lang="ru-RU" sz="1400" i="1" dirty="0" smtClean="0">
              <a:latin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i="1" dirty="0" smtClean="0">
                <a:latin typeface="Times New Roman" pitchFamily="18" charset="0"/>
                <a:cs typeface="Arial" pitchFamily="34" charset="0"/>
              </a:rPr>
              <a:t>Воробей </a:t>
            </a:r>
            <a:r>
              <a:rPr lang="en-US" sz="1400" i="1" dirty="0" smtClean="0">
                <a:latin typeface="Times New Roman" pitchFamily="18" charset="0"/>
                <a:cs typeface="Arial" pitchFamily="34" charset="0"/>
                <a:hlinkClick r:id="rId9"/>
              </a:rPr>
              <a:t>http://upload.wikimedia.org/wikipedia/commons/9/91/Passer_domesticus_m.jpg</a:t>
            </a:r>
            <a:endParaRPr lang="ru-RU" sz="1400" i="1" dirty="0" smtClean="0">
              <a:latin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i="1" dirty="0" smtClean="0">
                <a:latin typeface="Times New Roman" pitchFamily="18" charset="0"/>
                <a:cs typeface="Arial" pitchFamily="34" charset="0"/>
              </a:rPr>
              <a:t>Ворона </a:t>
            </a:r>
            <a:r>
              <a:rPr lang="en-US" sz="1400" i="1" dirty="0" smtClean="0">
                <a:latin typeface="Times New Roman" pitchFamily="18" charset="0"/>
                <a:cs typeface="Arial" pitchFamily="34" charset="0"/>
                <a:hlinkClick r:id="rId10"/>
              </a:rPr>
              <a:t>http://zanya.ru/pars_docs/refs/644/643361/643361_html_m19aae058.jpg</a:t>
            </a:r>
            <a:endParaRPr lang="ru-RU" sz="1400" i="1" dirty="0" smtClean="0">
              <a:latin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400" i="1" dirty="0" smtClean="0">
                <a:latin typeface="Times New Roman" pitchFamily="18" charset="0"/>
                <a:cs typeface="Arial" pitchFamily="34" charset="0"/>
                <a:hlinkClick r:id="rId11"/>
              </a:rPr>
              <a:t>http://img1.liveinternet.ru/images/attach/c/4/79/444/79444177_voron.jpg</a:t>
            </a:r>
            <a:endParaRPr lang="ru-RU" sz="1400" i="1" dirty="0" smtClean="0">
              <a:latin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i="1" dirty="0" smtClean="0">
                <a:latin typeface="Times New Roman" pitchFamily="18" charset="0"/>
                <a:cs typeface="Arial" pitchFamily="34" charset="0"/>
              </a:rPr>
              <a:t>Воскресенье </a:t>
            </a:r>
            <a:r>
              <a:rPr lang="en-US" sz="1400" i="1" dirty="0" smtClean="0">
                <a:latin typeface="Times New Roman" pitchFamily="18" charset="0"/>
                <a:cs typeface="Arial" pitchFamily="34" charset="0"/>
                <a:hlinkClick r:id="rId12"/>
              </a:rPr>
              <a:t>http://900igr.net/datas/stikhi/7-dnej.files/0010-010-Voskresene.jpg</a:t>
            </a:r>
            <a:endParaRPr lang="ru-RU" sz="1400" i="1" dirty="0" smtClean="0">
              <a:latin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i="1" dirty="0" smtClean="0">
                <a:latin typeface="Times New Roman" pitchFamily="18" charset="0"/>
                <a:cs typeface="Arial" pitchFamily="34" charset="0"/>
              </a:rPr>
              <a:t>Гвоздика </a:t>
            </a:r>
            <a:r>
              <a:rPr lang="en-US" sz="1400" i="1" dirty="0" smtClean="0">
                <a:latin typeface="Times New Roman" pitchFamily="18" charset="0"/>
                <a:cs typeface="Arial" pitchFamily="34" charset="0"/>
                <a:hlinkClick r:id="rId13"/>
              </a:rPr>
              <a:t>http://img10.3lian.com/c1/newpic/05/30/62.jpg</a:t>
            </a:r>
            <a:endParaRPr lang="ru-RU" sz="1400" i="1" dirty="0" smtClean="0">
              <a:latin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400" i="1" dirty="0" smtClean="0">
                <a:latin typeface="Times New Roman" pitchFamily="18" charset="0"/>
                <a:cs typeface="Arial" pitchFamily="34" charset="0"/>
                <a:hlinkClick r:id="rId14"/>
              </a:rPr>
              <a:t>http://static.playcast.ru/uploads/2007/03/08/211143.jpg</a:t>
            </a:r>
            <a:endParaRPr lang="ru-RU" sz="1400" i="1" dirty="0" smtClean="0">
              <a:latin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i="1" dirty="0" smtClean="0">
                <a:latin typeface="Times New Roman" pitchFamily="18" charset="0"/>
                <a:cs typeface="Arial" pitchFamily="34" charset="0"/>
              </a:rPr>
              <a:t>Герой </a:t>
            </a:r>
            <a:r>
              <a:rPr lang="en-US" sz="1400" i="1" dirty="0" smtClean="0">
                <a:latin typeface="Times New Roman" pitchFamily="18" charset="0"/>
                <a:cs typeface="Arial" pitchFamily="34" charset="0"/>
                <a:hlinkClick r:id="rId15"/>
              </a:rPr>
              <a:t>http://files.jeep.org.ua/files/thumbs/t_2013_05_16_170903_516.png</a:t>
            </a:r>
            <a:endParaRPr lang="ru-RU" sz="1400" i="1" dirty="0" smtClean="0">
              <a:latin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i="1" dirty="0" smtClean="0">
                <a:latin typeface="Times New Roman" pitchFamily="18" charset="0"/>
                <a:cs typeface="Arial" pitchFamily="34" charset="0"/>
              </a:rPr>
              <a:t>Город </a:t>
            </a:r>
            <a:r>
              <a:rPr lang="en-US" sz="1400" i="1" dirty="0" smtClean="0">
                <a:latin typeface="Times New Roman" pitchFamily="18" charset="0"/>
                <a:cs typeface="Arial" pitchFamily="34" charset="0"/>
                <a:hlinkClick r:id="rId16"/>
              </a:rPr>
              <a:t>http://www.pozitiff.info/uploads/posts/2013-02/1360446967_21.jpg</a:t>
            </a:r>
            <a:endParaRPr lang="ru-RU" sz="1400" i="1" dirty="0" smtClean="0"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539552" y="642918"/>
            <a:ext cx="8136904" cy="7201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i="1" dirty="0" smtClean="0">
              <a:latin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i="1" dirty="0" smtClean="0">
                <a:latin typeface="Times New Roman" pitchFamily="18" charset="0"/>
                <a:cs typeface="Arial" pitchFamily="34" charset="0"/>
              </a:rPr>
              <a:t>Горох </a:t>
            </a:r>
            <a:r>
              <a:rPr lang="en-US" sz="1400" i="1" dirty="0" smtClean="0">
                <a:latin typeface="Times New Roman" pitchFamily="18" charset="0"/>
                <a:cs typeface="Arial" pitchFamily="34" charset="0"/>
                <a:hlinkClick r:id="rId2"/>
              </a:rPr>
              <a:t>http://supersadovod.ru/wp-content/uploads/2013/07/Salamat.jpg</a:t>
            </a:r>
            <a:endParaRPr lang="ru-RU" sz="1400" i="1" dirty="0" smtClean="0">
              <a:latin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400" i="1" dirty="0" smtClean="0">
                <a:latin typeface="Times New Roman" pitchFamily="18" charset="0"/>
                <a:cs typeface="Arial" pitchFamily="34" charset="0"/>
                <a:hlinkClick r:id="rId3"/>
              </a:rPr>
              <a:t>http://www.greeninfo.ru/img/work/article/t_5828_4_1362404372_big_rsz.jpg</a:t>
            </a:r>
            <a:endParaRPr lang="ru-RU" sz="1400" i="1" dirty="0" smtClean="0">
              <a:latin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i="1" dirty="0" smtClean="0">
                <a:latin typeface="Times New Roman" pitchFamily="18" charset="0"/>
                <a:cs typeface="Arial" pitchFamily="34" charset="0"/>
              </a:rPr>
              <a:t>Девочка </a:t>
            </a:r>
            <a:r>
              <a:rPr lang="en-US" sz="1400" i="1" dirty="0" smtClean="0">
                <a:latin typeface="Times New Roman" pitchFamily="18" charset="0"/>
                <a:cs typeface="Arial" pitchFamily="34" charset="0"/>
                <a:hlinkClick r:id="rId4"/>
              </a:rPr>
              <a:t>http://s41.radikal.ru/i094/1007/27/463dcfd185f3.png</a:t>
            </a:r>
            <a:endParaRPr lang="ru-RU" sz="1400" i="1" dirty="0" smtClean="0">
              <a:latin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400" i="1" dirty="0" smtClean="0">
                <a:latin typeface="Times New Roman" pitchFamily="18" charset="0"/>
                <a:cs typeface="Arial" pitchFamily="34" charset="0"/>
                <a:hlinkClick r:id="rId5"/>
              </a:rPr>
              <a:t>http://img1.liveinternet.ru/images/attach/c/7/97/442/97442703_deva102.png</a:t>
            </a:r>
            <a:endParaRPr lang="ru-RU" sz="1400" i="1" dirty="0" smtClean="0">
              <a:latin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i="1" dirty="0" smtClean="0">
                <a:latin typeface="Times New Roman" pitchFamily="18" charset="0"/>
                <a:cs typeface="Arial" pitchFamily="34" charset="0"/>
              </a:rPr>
              <a:t>Дежурный </a:t>
            </a:r>
            <a:r>
              <a:rPr lang="en-US" sz="1400" i="1" dirty="0" smtClean="0">
                <a:latin typeface="Times New Roman" pitchFamily="18" charset="0"/>
                <a:cs typeface="Arial" pitchFamily="34" charset="0"/>
                <a:hlinkClick r:id="rId6"/>
              </a:rPr>
              <a:t>http://svatovo.ws/pic/news/big_6_201155540ae41a64_1teacher23-med.jpg</a:t>
            </a:r>
            <a:endParaRPr lang="ru-RU" sz="1400" i="1" dirty="0" smtClean="0">
              <a:latin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400" i="1" dirty="0" smtClean="0">
                <a:latin typeface="Times New Roman" pitchFamily="18" charset="0"/>
                <a:cs typeface="Arial" pitchFamily="34" charset="0"/>
                <a:hlinkClick r:id="rId7"/>
              </a:rPr>
              <a:t>http://www.gamekb.com/thumbs_v2/01994/1994852-easygirlgames-school-clean-up.jpg</a:t>
            </a:r>
            <a:endParaRPr lang="ru-RU" sz="1400" i="1" dirty="0" smtClean="0">
              <a:latin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i="1" dirty="0" smtClean="0">
                <a:latin typeface="Times New Roman" pitchFamily="18" charset="0"/>
                <a:cs typeface="Arial" pitchFamily="34" charset="0"/>
              </a:rPr>
              <a:t>Декабрь </a:t>
            </a:r>
            <a:r>
              <a:rPr lang="en-US" sz="1400" i="1" dirty="0" smtClean="0">
                <a:latin typeface="Times New Roman" pitchFamily="18" charset="0"/>
                <a:cs typeface="Arial" pitchFamily="34" charset="0"/>
                <a:hlinkClick r:id="rId8"/>
              </a:rPr>
              <a:t>http://file.mobilmusic.ru/97/a6/b5/712611.jpg</a:t>
            </a:r>
            <a:endParaRPr lang="ru-RU" sz="1400" i="1" dirty="0" smtClean="0">
              <a:latin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400" i="1" dirty="0" smtClean="0">
                <a:latin typeface="Times New Roman" pitchFamily="18" charset="0"/>
                <a:cs typeface="Arial" pitchFamily="34" charset="0"/>
                <a:hlinkClick r:id="rId9"/>
              </a:rPr>
              <a:t>http://img1.liveinternet.ru/images/attach/c/10/110/416/110416133_81425567_f_11740372.jpg</a:t>
            </a:r>
            <a:endParaRPr lang="ru-RU" sz="1400" i="1" dirty="0" smtClean="0">
              <a:latin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i="1" dirty="0" smtClean="0">
                <a:latin typeface="Times New Roman" pitchFamily="18" charset="0"/>
                <a:cs typeface="Arial" pitchFamily="34" charset="0"/>
              </a:rPr>
              <a:t>Деревня </a:t>
            </a:r>
            <a:r>
              <a:rPr lang="en-US" sz="1400" i="1" dirty="0" smtClean="0">
                <a:latin typeface="Times New Roman" pitchFamily="18" charset="0"/>
                <a:cs typeface="Arial" pitchFamily="34" charset="0"/>
                <a:hlinkClick r:id="rId10"/>
              </a:rPr>
              <a:t>http://domkartinok.ru/_ph/85/2/545588308.jpg</a:t>
            </a:r>
            <a:endParaRPr lang="ru-RU" sz="1400" i="1" dirty="0" smtClean="0">
              <a:latin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i="1" dirty="0" smtClean="0">
                <a:latin typeface="Times New Roman" pitchFamily="18" charset="0"/>
                <a:cs typeface="Arial" pitchFamily="34" charset="0"/>
              </a:rPr>
              <a:t>Дорога </a:t>
            </a:r>
            <a:r>
              <a:rPr lang="en-US" sz="1400" i="1" dirty="0" smtClean="0">
                <a:latin typeface="Times New Roman" pitchFamily="18" charset="0"/>
                <a:cs typeface="Arial" pitchFamily="34" charset="0"/>
                <a:hlinkClick r:id="rId11"/>
              </a:rPr>
              <a:t>http://m2.vgorode.ru/59919373/76490093/3.jpeg</a:t>
            </a:r>
            <a:endParaRPr lang="ru-RU" sz="1400" i="1" dirty="0" smtClean="0">
              <a:latin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i="1" dirty="0" smtClean="0">
                <a:latin typeface="Times New Roman" pitchFamily="18" charset="0"/>
                <a:cs typeface="Arial" pitchFamily="34" charset="0"/>
              </a:rPr>
              <a:t>Животное </a:t>
            </a:r>
            <a:r>
              <a:rPr lang="en-US" sz="1400" i="1" dirty="0" smtClean="0">
                <a:latin typeface="Times New Roman" pitchFamily="18" charset="0"/>
                <a:cs typeface="Arial" pitchFamily="34" charset="0"/>
                <a:hlinkClick r:id="rId12"/>
              </a:rPr>
              <a:t>http://img-fotki.yandex.ru/get/4705/cadi-1986.66d/0_86121_6fbe7ad4_XL</a:t>
            </a:r>
            <a:endParaRPr lang="ru-RU" sz="1400" i="1" dirty="0" smtClean="0">
              <a:latin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400" i="1" dirty="0" smtClean="0">
                <a:latin typeface="Times New Roman" pitchFamily="18" charset="0"/>
                <a:cs typeface="Arial" pitchFamily="34" charset="0"/>
                <a:hlinkClick r:id="rId13"/>
              </a:rPr>
              <a:t>http://img1.liveinternet.ru/images/attach/c/5/86/432/86432357_large_98399b70fcbf.png</a:t>
            </a:r>
            <a:endParaRPr lang="ru-RU" sz="1400" i="1" dirty="0" smtClean="0">
              <a:latin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400" i="1" dirty="0" smtClean="0">
              <a:latin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i="1" dirty="0" smtClean="0">
                <a:latin typeface="Times New Roman" pitchFamily="18" charset="0"/>
                <a:cs typeface="Arial" pitchFamily="34" charset="0"/>
              </a:rPr>
              <a:t>Этимология слов  </a:t>
            </a:r>
            <a:r>
              <a:rPr lang="en-US" sz="1400" i="1" dirty="0" smtClean="0">
                <a:latin typeface="Times New Roman" pitchFamily="18" charset="0"/>
                <a:cs typeface="Arial" pitchFamily="34" charset="0"/>
                <a:hlinkClick r:id="rId14"/>
              </a:rPr>
              <a:t>http://fs.nashaucheba.ru/docs/270/index-1219778.html?page=3</a:t>
            </a:r>
            <a:endParaRPr lang="ru-RU" sz="1400" i="1" dirty="0" smtClean="0">
              <a:latin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400" i="1" dirty="0" smtClean="0">
                <a:latin typeface="Times New Roman" pitchFamily="18" charset="0"/>
                <a:cs typeface="Arial" pitchFamily="34" charset="0"/>
                <a:hlinkClick r:id="rId15"/>
              </a:rPr>
              <a:t>http://klasnaocinka.com.ua/ru/article/zanimatelnii-slovarik--russkogo-yazika--dlya---nac.html</a:t>
            </a:r>
            <a:endParaRPr lang="ru-RU" sz="1400" i="1" dirty="0" smtClean="0">
              <a:latin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en-US" sz="1400" i="1" dirty="0" smtClean="0">
                <a:latin typeface="Times New Roman" pitchFamily="18" charset="0"/>
                <a:cs typeface="Arial" pitchFamily="34" charset="0"/>
                <a:hlinkClick r:id="rId16"/>
              </a:rPr>
              <a:t>http://12.net.ua/calendar/12month.htm</a:t>
            </a:r>
            <a:endParaRPr lang="ru-RU" sz="1400" i="1" dirty="0" smtClean="0">
              <a:latin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400" i="1" dirty="0" smtClean="0">
              <a:latin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400" i="1" dirty="0" smtClean="0">
              <a:latin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400" i="1" dirty="0" smtClean="0">
              <a:latin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1400" i="1" dirty="0" smtClean="0">
              <a:latin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2400" i="1" dirty="0" smtClean="0">
              <a:latin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2400" i="1" dirty="0" smtClean="0">
              <a:latin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2400" i="1" dirty="0" smtClean="0">
              <a:latin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2400" i="1" dirty="0" smtClean="0">
              <a:latin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sz="2400" i="1" dirty="0" smtClean="0"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2400" i="1" dirty="0" smtClean="0"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i="1" dirty="0" smtClean="0">
                <a:latin typeface="Times New Roman" pitchFamily="18" charset="0"/>
                <a:cs typeface="Arial" pitchFamily="34" charset="0"/>
              </a:rPr>
              <a:t>  </a:t>
            </a:r>
            <a:endParaRPr kumimoji="0" lang="ru-RU" sz="240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00034" y="785794"/>
            <a:ext cx="8208912" cy="54630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latin typeface="Times New Roman" pitchFamily="18" charset="0"/>
                <a:cs typeface="Arial" pitchFamily="34" charset="0"/>
              </a:rPr>
              <a:t>Автор шаблона презентации:</a:t>
            </a:r>
            <a:r>
              <a:rPr lang="ru-RU" sz="2400" dirty="0" smtClean="0">
                <a:latin typeface="Times New Roman" pitchFamily="18" charset="0"/>
                <a:cs typeface="Arial" pitchFamily="34" charset="0"/>
              </a:rPr>
              <a:t> </a:t>
            </a:r>
            <a:r>
              <a:rPr lang="ru-RU" sz="2000" b="1" i="1" dirty="0" err="1" smtClean="0">
                <a:latin typeface="Times New Roman" pitchFamily="18" charset="0"/>
                <a:cs typeface="Arial" pitchFamily="34" charset="0"/>
              </a:rPr>
              <a:t>Ранько</a:t>
            </a:r>
            <a:r>
              <a:rPr lang="ru-RU" sz="2000" b="1" i="1" dirty="0" smtClean="0">
                <a:latin typeface="Times New Roman" pitchFamily="18" charset="0"/>
                <a:cs typeface="Arial" pitchFamily="34" charset="0"/>
              </a:rPr>
              <a:t> Елена Алексеевна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i="1" dirty="0" smtClean="0">
                <a:latin typeface="Times New Roman" pitchFamily="18" charset="0"/>
                <a:cs typeface="Arial" pitchFamily="34" charset="0"/>
              </a:rPr>
              <a:t>учитель начальных классов  МАОУ лицей №21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i="1" dirty="0" smtClean="0">
                <a:latin typeface="Times New Roman" pitchFamily="18" charset="0"/>
                <a:cs typeface="Arial" pitchFamily="34" charset="0"/>
              </a:rPr>
              <a:t>  г. Иваново </a:t>
            </a:r>
            <a:r>
              <a:rPr lang="ru-RU" sz="2000" i="1" dirty="0" smtClean="0">
                <a:latin typeface="Times New Roman" pitchFamily="18" charset="0"/>
                <a:cs typeface="Arial" pitchFamily="34" charset="0"/>
              </a:rPr>
              <a:t>Сайт: </a:t>
            </a:r>
            <a:r>
              <a:rPr lang="en-US" sz="2000" i="1" dirty="0" smtClean="0">
                <a:latin typeface="Times New Roman" pitchFamily="18" charset="0"/>
                <a:cs typeface="Arial" pitchFamily="34" charset="0"/>
                <a:hlinkClick r:id="rId2"/>
              </a:rPr>
              <a:t>http://elenaranko.ucoz.ru/ </a:t>
            </a:r>
            <a:endParaRPr lang="ru-RU" sz="2000" i="1" dirty="0" smtClean="0">
              <a:latin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sz="2000" u="sng" dirty="0" smtClean="0">
              <a:hlinkClick r:id="rId3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u="sng" dirty="0" smtClean="0">
                <a:hlinkClick r:id="rId3"/>
              </a:rPr>
              <a:t>http://s3.uploads.ru/BdO9t.png </a:t>
            </a:r>
            <a:endParaRPr lang="ru-RU" sz="2000" u="sng" dirty="0" smtClean="0"/>
          </a:p>
          <a:p>
            <a:pPr algn="ctr"/>
            <a:r>
              <a:rPr lang="ru-RU" sz="2400" i="1" dirty="0" smtClean="0"/>
              <a:t>рамка</a:t>
            </a:r>
          </a:p>
          <a:p>
            <a:pPr algn="ctr"/>
            <a:endParaRPr lang="ru-RU" sz="1000" i="1" dirty="0" smtClean="0"/>
          </a:p>
          <a:p>
            <a:pPr algn="ctr"/>
            <a:r>
              <a:rPr lang="en-US" sz="2000" u="sng" dirty="0" smtClean="0">
                <a:hlinkClick r:id="rId4"/>
              </a:rPr>
              <a:t>http</a:t>
            </a:r>
            <a:r>
              <a:rPr lang="ru-RU" sz="2000" u="sng" dirty="0" smtClean="0">
                <a:hlinkClick r:id="rId4"/>
              </a:rPr>
              <a:t>://</a:t>
            </a:r>
            <a:r>
              <a:rPr lang="en-US" sz="2000" u="sng" dirty="0" err="1" smtClean="0">
                <a:hlinkClick r:id="rId4"/>
              </a:rPr>
              <a:t>cs</a:t>
            </a:r>
            <a:r>
              <a:rPr lang="ru-RU" sz="2000" u="sng" dirty="0" smtClean="0">
                <a:hlinkClick r:id="rId4"/>
              </a:rPr>
              <a:t>10561.</a:t>
            </a:r>
            <a:r>
              <a:rPr lang="en-US" sz="2000" u="sng" dirty="0" err="1" smtClean="0">
                <a:hlinkClick r:id="rId4"/>
              </a:rPr>
              <a:t>vkontakte</a:t>
            </a:r>
            <a:r>
              <a:rPr lang="ru-RU" sz="2000" u="sng" dirty="0" smtClean="0">
                <a:hlinkClick r:id="rId4"/>
              </a:rPr>
              <a:t>.</a:t>
            </a:r>
            <a:r>
              <a:rPr lang="en-US" sz="2000" u="sng" dirty="0" err="1" smtClean="0">
                <a:hlinkClick r:id="rId4"/>
              </a:rPr>
              <a:t>ru</a:t>
            </a:r>
            <a:r>
              <a:rPr lang="ru-RU" sz="2000" u="sng" dirty="0" smtClean="0">
                <a:hlinkClick r:id="rId4"/>
              </a:rPr>
              <a:t>/</a:t>
            </a:r>
            <a:r>
              <a:rPr lang="en-US" sz="2000" u="sng" dirty="0" smtClean="0">
                <a:hlinkClick r:id="rId4"/>
              </a:rPr>
              <a:t>u</a:t>
            </a:r>
            <a:r>
              <a:rPr lang="ru-RU" sz="2000" u="sng" dirty="0" smtClean="0">
                <a:hlinkClick r:id="rId4"/>
              </a:rPr>
              <a:t>111299510/-5/</a:t>
            </a:r>
            <a:r>
              <a:rPr lang="en-US" sz="2000" u="sng" dirty="0" smtClean="0">
                <a:hlinkClick r:id="rId4"/>
              </a:rPr>
              <a:t>x</a:t>
            </a:r>
            <a:r>
              <a:rPr lang="ru-RU" sz="2000" u="sng" dirty="0" smtClean="0">
                <a:hlinkClick r:id="rId4"/>
              </a:rPr>
              <a:t>_70</a:t>
            </a:r>
            <a:r>
              <a:rPr lang="en-US" sz="2000" u="sng" dirty="0" smtClean="0">
                <a:hlinkClick r:id="rId4"/>
              </a:rPr>
              <a:t>c</a:t>
            </a:r>
            <a:r>
              <a:rPr lang="ru-RU" sz="2000" u="sng" dirty="0" smtClean="0">
                <a:hlinkClick r:id="rId4"/>
              </a:rPr>
              <a:t>5</a:t>
            </a:r>
            <a:r>
              <a:rPr lang="en-US" sz="2000" u="sng" dirty="0" smtClean="0">
                <a:hlinkClick r:id="rId4"/>
              </a:rPr>
              <a:t>f</a:t>
            </a:r>
            <a:r>
              <a:rPr lang="ru-RU" sz="2000" u="sng" dirty="0" smtClean="0">
                <a:hlinkClick r:id="rId4"/>
              </a:rPr>
              <a:t>3</a:t>
            </a:r>
            <a:r>
              <a:rPr lang="en-US" sz="2000" u="sng" dirty="0" err="1" smtClean="0">
                <a:hlinkClick r:id="rId4"/>
              </a:rPr>
              <a:t>cb</a:t>
            </a:r>
            <a:r>
              <a:rPr lang="ru-RU" sz="2000" u="sng" dirty="0" smtClean="0">
                <a:hlinkClick r:id="rId4"/>
              </a:rPr>
              <a:t>.</a:t>
            </a:r>
            <a:r>
              <a:rPr lang="en-US" sz="2000" u="sng" dirty="0" smtClean="0">
                <a:hlinkClick r:id="rId4"/>
              </a:rPr>
              <a:t>jpg </a:t>
            </a:r>
            <a:endParaRPr lang="ru-RU" sz="2000" u="sng" dirty="0" smtClean="0"/>
          </a:p>
          <a:p>
            <a:pPr algn="ctr"/>
            <a:r>
              <a:rPr lang="ru-RU" sz="2400" i="1" dirty="0" smtClean="0"/>
              <a:t>перо, чернильница</a:t>
            </a:r>
          </a:p>
          <a:p>
            <a:pPr algn="ctr"/>
            <a:endParaRPr lang="ru-RU" sz="1000" i="1" dirty="0" smtClean="0"/>
          </a:p>
          <a:p>
            <a:pPr lvl="0" algn="ctr"/>
            <a:r>
              <a:rPr lang="ru-RU" dirty="0" smtClean="0">
                <a:hlinkClick r:id="rId5"/>
              </a:rPr>
              <a:t>http://img-fotki.yandex.ru/get/6434/136487634.a39/0_d5931_5c31a0b1_XL.png</a:t>
            </a:r>
            <a:r>
              <a:rPr lang="ru-RU" dirty="0" smtClean="0"/>
              <a:t>  </a:t>
            </a:r>
          </a:p>
          <a:p>
            <a:pPr lvl="0" algn="ctr"/>
            <a:r>
              <a:rPr lang="ru-RU" sz="2400" i="1" dirty="0" smtClean="0"/>
              <a:t>книги</a:t>
            </a:r>
          </a:p>
          <a:p>
            <a:pPr algn="ctr"/>
            <a:endParaRPr lang="ru-RU" sz="1000" dirty="0" smtClean="0"/>
          </a:p>
          <a:p>
            <a:pPr algn="ctr"/>
            <a:r>
              <a:rPr lang="ru-RU" sz="2000" dirty="0" smtClean="0">
                <a:hlinkClick r:id="rId6"/>
              </a:rPr>
              <a:t>http://s1.pic4you.ru/allimage/y2012/10-26/12216/2601840.png</a:t>
            </a:r>
            <a:endParaRPr lang="ru-RU" sz="2000" dirty="0" smtClean="0"/>
          </a:p>
          <a:p>
            <a:pPr algn="ctr"/>
            <a:r>
              <a:rPr lang="ru-RU" sz="2000" dirty="0" smtClean="0"/>
              <a:t> </a:t>
            </a:r>
            <a:r>
              <a:rPr lang="ru-RU" sz="2400" i="1" dirty="0" smtClean="0"/>
              <a:t>открытая книга с пером</a:t>
            </a:r>
          </a:p>
          <a:p>
            <a:pPr algn="ctr"/>
            <a:endParaRPr lang="ru-RU" sz="1000" i="1" dirty="0" smtClean="0"/>
          </a:p>
          <a:p>
            <a:pPr algn="ctr"/>
            <a:r>
              <a:rPr lang="ru-RU" sz="2000" dirty="0" smtClean="0">
                <a:hlinkClick r:id="rId7"/>
              </a:rPr>
              <a:t>http://lenagold.narod.ru/fon/clipart/s/svit/svitolk21.png</a:t>
            </a:r>
            <a:endParaRPr lang="ru-RU" sz="2000" dirty="0" smtClean="0"/>
          </a:p>
          <a:p>
            <a:pPr algn="ctr"/>
            <a:r>
              <a:rPr lang="ru-RU" sz="2400" i="1" dirty="0" smtClean="0"/>
              <a:t>свитки</a:t>
            </a:r>
          </a:p>
          <a:p>
            <a:pPr algn="ctr"/>
            <a:endParaRPr lang="ru-RU" sz="700" i="1" dirty="0" smtClean="0"/>
          </a:p>
        </p:txBody>
      </p:sp>
      <p:sp>
        <p:nvSpPr>
          <p:cNvPr id="3" name="Управляющая кнопка: домой 2">
            <a:hlinkClick r:id="rId8" action="ppaction://hlinksldjump" highlightClick="1"/>
          </p:cNvPr>
          <p:cNvSpPr/>
          <p:nvPr/>
        </p:nvSpPr>
        <p:spPr>
          <a:xfrm>
            <a:off x="1928794" y="5857892"/>
            <a:ext cx="571504" cy="571504"/>
          </a:xfrm>
          <a:prstGeom prst="actionButtonHome">
            <a:avLst/>
          </a:prstGeom>
          <a:solidFill>
            <a:srgbClr val="6633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FAC08F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514</TotalTime>
  <Words>1603</Words>
  <Application>Microsoft Office PowerPoint</Application>
  <PresentationFormat>Экран (4:3)</PresentationFormat>
  <Paragraphs>263</Paragraphs>
  <Slides>46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4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Александра</cp:lastModifiedBy>
  <cp:revision>59</cp:revision>
  <dcterms:created xsi:type="dcterms:W3CDTF">2013-08-20T23:50:31Z</dcterms:created>
  <dcterms:modified xsi:type="dcterms:W3CDTF">2015-01-28T23:03:07Z</dcterms:modified>
</cp:coreProperties>
</file>